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77" r:id="rId5"/>
    <p:sldId id="259" r:id="rId6"/>
    <p:sldId id="260" r:id="rId7"/>
    <p:sldId id="261" r:id="rId8"/>
    <p:sldId id="270" r:id="rId9"/>
    <p:sldId id="271" r:id="rId10"/>
    <p:sldId id="272" r:id="rId11"/>
    <p:sldId id="273" r:id="rId12"/>
    <p:sldId id="274" r:id="rId13"/>
    <p:sldId id="276" r:id="rId14"/>
    <p:sldId id="27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9" autoAdjust="0"/>
    <p:restoredTop sz="94660"/>
  </p:normalViewPr>
  <p:slideViewPr>
    <p:cSldViewPr snapToGrid="0">
      <p:cViewPr>
        <p:scale>
          <a:sx n="76" d="100"/>
          <a:sy n="76" d="100"/>
        </p:scale>
        <p:origin x="-220"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eg>
</file>

<file path=ppt/media/image3.jpeg>
</file>

<file path=ppt/media/image4.jpeg>
</file>

<file path=ppt/media/image5.jpe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ru-RU" smtClean="0"/>
              <a:t>Образец заголовка</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11/21/2021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ru-RU" smtClean="0"/>
              <a:t>Образец заголовка</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11/21/2021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11/21/2021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ru-RU" smtClean="0"/>
              <a:t>Образец заголовка</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11/21/2021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ru-RU" smtClean="0"/>
              <a:t>Образец заголовка</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11/21/2021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11/21/2021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ru-RU" smtClean="0"/>
              <a:t>Образец заголовка</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B61BEF0D-F0BB-DE4B-95CE-6DB70DBA9567}" type="datetimeFigureOut">
              <a:rPr lang="en-US" dirty="0"/>
              <a:pPr/>
              <a:t>11/21/2021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11/21/2021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smtClean="0"/>
              <a:t>Образец заголовка</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ru-RU" smtClean="0"/>
              <a:t>Образец заголовка</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42A54C80-263E-416B-A8E0-580EDEADCBDC}" type="datetimeFigureOut">
              <a:rPr lang="en-US" dirty="0"/>
              <a:t>11/21/2021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11/21/2021</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11/21/2021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461558" y="2467085"/>
            <a:ext cx="9392575" cy="1679194"/>
          </a:xfrm>
        </p:spPr>
        <p:txBody>
          <a:bodyPr/>
          <a:lstStyle/>
          <a:p>
            <a:pPr algn="l"/>
            <a:r>
              <a:rPr lang="kk-KZ" b="1" dirty="0">
                <a:ln w="22225">
                  <a:solidFill>
                    <a:schemeClr val="accent2"/>
                  </a:solidFill>
                  <a:prstDash val="solid"/>
                </a:ln>
                <a:solidFill>
                  <a:srgbClr val="FF0000"/>
                </a:solidFill>
                <a:latin typeface="Times New Roman" panose="02020603050405020304" pitchFamily="18" charset="0"/>
                <a:cs typeface="Times New Roman" panose="02020603050405020304" pitchFamily="18" charset="0"/>
              </a:rPr>
              <a:t> Ақпараттың сипаттары</a:t>
            </a:r>
            <a:r>
              <a:rPr lang="ru-RU" b="1" dirty="0">
                <a:ln w="22225">
                  <a:solidFill>
                    <a:schemeClr val="accent2"/>
                  </a:solidFill>
                  <a:prstDash val="solid"/>
                </a:ln>
                <a:solidFill>
                  <a:srgbClr val="FF0000"/>
                </a:solidFill>
                <a:latin typeface="Times New Roman" panose="02020603050405020304" pitchFamily="18" charset="0"/>
                <a:cs typeface="Times New Roman" panose="02020603050405020304" pitchFamily="18" charset="0"/>
              </a:rPr>
              <a:t/>
            </a:r>
            <a:br>
              <a:rPr lang="ru-RU" b="1" dirty="0">
                <a:ln w="22225">
                  <a:solidFill>
                    <a:schemeClr val="accent2"/>
                  </a:solidFill>
                  <a:prstDash val="solid"/>
                </a:ln>
                <a:solidFill>
                  <a:srgbClr val="FF0000"/>
                </a:solidFill>
                <a:latin typeface="Times New Roman" panose="02020603050405020304" pitchFamily="18" charset="0"/>
                <a:cs typeface="Times New Roman" panose="02020603050405020304" pitchFamily="18" charset="0"/>
              </a:rPr>
            </a:br>
            <a:endParaRPr lang="ru-RU" dirty="0">
              <a:latin typeface="Times New Roman" panose="02020603050405020304" pitchFamily="18" charset="0"/>
              <a:cs typeface="Times New Roman" panose="02020603050405020304" pitchFamily="18" charset="0"/>
            </a:endParaRPr>
          </a:p>
        </p:txBody>
      </p:sp>
      <p:sp>
        <p:nvSpPr>
          <p:cNvPr id="6" name="Прямоугольник 5"/>
          <p:cNvSpPr/>
          <p:nvPr/>
        </p:nvSpPr>
        <p:spPr>
          <a:xfrm>
            <a:off x="9746992" y="5516979"/>
            <a:ext cx="1752211" cy="707886"/>
          </a:xfrm>
          <a:prstGeom prst="rect">
            <a:avLst/>
          </a:prstGeom>
          <a:noFill/>
        </p:spPr>
        <p:txBody>
          <a:bodyPr wrap="none" lIns="91440" tIns="45720" rIns="91440" bIns="45720">
            <a:spAutoFit/>
          </a:bodyPr>
          <a:lstStyle/>
          <a:p>
            <a:pPr algn="r"/>
            <a:r>
              <a:rPr lang="kk-KZ" sz="2000" b="1" cap="none" spc="0" dirty="0" smtClean="0">
                <a:ln w="22225">
                  <a:solidFill>
                    <a:schemeClr val="accent2"/>
                  </a:solidFill>
                  <a:prstDash val="solid"/>
                </a:ln>
                <a:solidFill>
                  <a:srgbClr val="FF0000"/>
                </a:solidFill>
                <a:effectLst/>
                <a:latin typeface="Times New Roman" panose="02020603050405020304" pitchFamily="18" charset="0"/>
                <a:cs typeface="Times New Roman" panose="02020603050405020304" pitchFamily="18" charset="0"/>
              </a:rPr>
              <a:t>9- сынып</a:t>
            </a:r>
          </a:p>
          <a:p>
            <a:pPr algn="ctr"/>
            <a:r>
              <a:rPr lang="kk-KZ" sz="2000" b="1" cap="none" spc="0" dirty="0" smtClean="0">
                <a:ln w="22225">
                  <a:solidFill>
                    <a:schemeClr val="accent2"/>
                  </a:solidFill>
                  <a:prstDash val="solid"/>
                </a:ln>
                <a:solidFill>
                  <a:srgbClr val="FF0000"/>
                </a:solidFill>
                <a:effectLst/>
                <a:latin typeface="Times New Roman" panose="02020603050405020304" pitchFamily="18" charset="0"/>
                <a:cs typeface="Times New Roman" panose="02020603050405020304" pitchFamily="18" charset="0"/>
              </a:rPr>
              <a:t>Адамова Қ.А.</a:t>
            </a:r>
            <a:endParaRPr lang="ru-RU" sz="2000" b="1" cap="none" spc="0" dirty="0">
              <a:ln w="22225">
                <a:solidFill>
                  <a:schemeClr val="accent2"/>
                </a:solidFill>
                <a:prstDash val="solid"/>
              </a:ln>
              <a:solidFill>
                <a:srgbClr val="FF0000"/>
              </a:solidFill>
              <a:effectLst/>
            </a:endParaRPr>
          </a:p>
        </p:txBody>
      </p:sp>
    </p:spTree>
    <p:extLst>
      <p:ext uri="{BB962C8B-B14F-4D97-AF65-F5344CB8AC3E}">
        <p14:creationId xmlns:p14="http://schemas.microsoft.com/office/powerpoint/2010/main" val="905580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Объект 4"/>
          <p:cNvGraphicFramePr>
            <a:graphicFrameLocks noGrp="1"/>
          </p:cNvGraphicFramePr>
          <p:nvPr>
            <p:ph idx="1"/>
            <p:extLst>
              <p:ext uri="{D42A27DB-BD31-4B8C-83A1-F6EECF244321}">
                <p14:modId xmlns:p14="http://schemas.microsoft.com/office/powerpoint/2010/main" val="1449714308"/>
              </p:ext>
            </p:extLst>
          </p:nvPr>
        </p:nvGraphicFramePr>
        <p:xfrm>
          <a:off x="418130" y="242888"/>
          <a:ext cx="10917238" cy="5885513"/>
        </p:xfrm>
        <a:graphic>
          <a:graphicData uri="http://schemas.openxmlformats.org/drawingml/2006/table">
            <a:tbl>
              <a:tblPr firstRow="1" bandRow="1">
                <a:tableStyleId>{5C22544A-7EE6-4342-B048-85BDC9FD1C3A}</a:tableStyleId>
              </a:tblPr>
              <a:tblGrid>
                <a:gridCol w="3613721"/>
                <a:gridCol w="7303517"/>
              </a:tblGrid>
              <a:tr h="465661">
                <a:tc>
                  <a:txBody>
                    <a:bodyPr/>
                    <a:lstStyle/>
                    <a:p>
                      <a:pPr algn="ctr"/>
                      <a:r>
                        <a:rPr lang="kk-KZ" sz="2000" dirty="0" smtClean="0">
                          <a:solidFill>
                            <a:srgbClr val="002060"/>
                          </a:solidFill>
                          <a:latin typeface="Times New Roman" panose="02020603050405020304" pitchFamily="18" charset="0"/>
                          <a:cs typeface="Times New Roman" panose="02020603050405020304" pitchFamily="18" charset="0"/>
                        </a:rPr>
                        <a:t>Адам ағзасы</a:t>
                      </a:r>
                      <a:endParaRPr lang="ru-RU" sz="2000" dirty="0">
                        <a:solidFill>
                          <a:srgbClr val="002060"/>
                        </a:solidFill>
                        <a:latin typeface="Times New Roman" panose="02020603050405020304" pitchFamily="18" charset="0"/>
                        <a:cs typeface="Times New Roman" panose="02020603050405020304" pitchFamily="18" charset="0"/>
                      </a:endParaRPr>
                    </a:p>
                  </a:txBody>
                  <a:tcPr/>
                </a:tc>
                <a:tc>
                  <a:txBody>
                    <a:bodyPr/>
                    <a:lstStyle/>
                    <a:p>
                      <a:pPr algn="ctr"/>
                      <a:r>
                        <a:rPr lang="kk-KZ" sz="2000" dirty="0" smtClean="0">
                          <a:solidFill>
                            <a:srgbClr val="002060"/>
                          </a:solidFill>
                          <a:latin typeface="Times New Roman" panose="02020603050405020304" pitchFamily="18" charset="0"/>
                          <a:cs typeface="Times New Roman" panose="02020603050405020304" pitchFamily="18" charset="0"/>
                        </a:rPr>
                        <a:t>Ағзаға әсері</a:t>
                      </a:r>
                      <a:endParaRPr lang="ru-RU" sz="2000" dirty="0">
                        <a:solidFill>
                          <a:srgbClr val="002060"/>
                        </a:solidFill>
                        <a:latin typeface="Times New Roman" panose="02020603050405020304" pitchFamily="18" charset="0"/>
                        <a:cs typeface="Times New Roman" panose="02020603050405020304" pitchFamily="18" charset="0"/>
                      </a:endParaRPr>
                    </a:p>
                  </a:txBody>
                  <a:tcPr/>
                </a:tc>
              </a:tr>
              <a:tr h="2077514">
                <a:tc>
                  <a:txBody>
                    <a:bodyPr/>
                    <a:lstStyle/>
                    <a:p>
                      <a:endParaRPr lang="ru-RU" dirty="0"/>
                    </a:p>
                  </a:txBody>
                  <a:tcPr/>
                </a:tc>
                <a:tc>
                  <a:txBody>
                    <a:bodyPr/>
                    <a:lstStyle/>
                    <a:p>
                      <a:pPr algn="just"/>
                      <a:r>
                        <a:rPr lang="kk-KZ" sz="2000" b="1" dirty="0" smtClean="0">
                          <a:solidFill>
                            <a:srgbClr val="002060"/>
                          </a:solidFill>
                          <a:latin typeface="Times New Roman" panose="02020603050405020304" pitchFamily="18" charset="0"/>
                          <a:cs typeface="Times New Roman" panose="02020603050405020304" pitchFamily="18" charset="0"/>
                        </a:rPr>
                        <a:t>Омыртқаға әсер ету  проблемасы. </a:t>
                      </a:r>
                      <a:r>
                        <a:rPr lang="kk-KZ" sz="2000" dirty="0" smtClean="0">
                          <a:solidFill>
                            <a:srgbClr val="002060"/>
                          </a:solidFill>
                          <a:latin typeface="Times New Roman" panose="02020603050405020304" pitchFamily="18" charset="0"/>
                          <a:cs typeface="Times New Roman" panose="02020603050405020304" pitchFamily="18" charset="0"/>
                        </a:rPr>
                        <a:t>Тапжылмай</a:t>
                      </a:r>
                      <a:r>
                        <a:rPr lang="kk-KZ" sz="2000" baseline="0" dirty="0" smtClean="0">
                          <a:solidFill>
                            <a:srgbClr val="002060"/>
                          </a:solidFill>
                          <a:latin typeface="Times New Roman" panose="02020603050405020304" pitchFamily="18" charset="0"/>
                          <a:cs typeface="Times New Roman" panose="02020603050405020304" pitchFamily="18" charset="0"/>
                        </a:rPr>
                        <a:t> ұзақ  уақыт  отырып жұмыс жасау ерте ме, кеш пе омыртқа ауруына, арқадағы ауырсынуға, остеохондрозға және сколиозға әкеледі. Денені ұзақ уақыт  бойы бірқалыпты ұстау қимыл- тірек аппаратына нұсқан келтіреді, қозғалысы аз өмір салты адам денсаулығына зиян.  </a:t>
                      </a:r>
                    </a:p>
                  </a:txBody>
                  <a:tcPr/>
                </a:tc>
              </a:tr>
              <a:tr h="1802074">
                <a:tc>
                  <a:txBody>
                    <a:bodyPr/>
                    <a:lstStyle/>
                    <a:p>
                      <a:endParaRPr lang="ru-RU" dirty="0"/>
                    </a:p>
                  </a:txBody>
                  <a:tcPr/>
                </a:tc>
                <a:tc>
                  <a:txBody>
                    <a:bodyPr/>
                    <a:lstStyle/>
                    <a:p>
                      <a:pPr algn="just"/>
                      <a:r>
                        <a:rPr lang="kk-KZ" sz="2000" b="1" dirty="0" smtClean="0">
                          <a:solidFill>
                            <a:srgbClr val="002060"/>
                          </a:solidFill>
                          <a:latin typeface="Times New Roman" panose="02020603050405020304" pitchFamily="18" charset="0"/>
                          <a:cs typeface="Times New Roman" panose="02020603050405020304" pitchFamily="18" charset="0"/>
                        </a:rPr>
                        <a:t>Көз</a:t>
                      </a:r>
                      <a:r>
                        <a:rPr lang="kk-KZ" sz="2000" b="1" baseline="0" dirty="0" smtClean="0">
                          <a:solidFill>
                            <a:srgbClr val="002060"/>
                          </a:solidFill>
                          <a:latin typeface="Times New Roman" panose="02020603050405020304" pitchFamily="18" charset="0"/>
                          <a:cs typeface="Times New Roman" panose="02020603050405020304" pitchFamily="18" charset="0"/>
                        </a:rPr>
                        <a:t> әсер ету проблемасы. </a:t>
                      </a:r>
                      <a:r>
                        <a:rPr lang="kk-KZ" sz="2000" baseline="0" dirty="0" smtClean="0">
                          <a:solidFill>
                            <a:srgbClr val="002060"/>
                          </a:solidFill>
                          <a:latin typeface="Times New Roman" panose="02020603050405020304" pitchFamily="18" charset="0"/>
                          <a:cs typeface="Times New Roman" panose="02020603050405020304" pitchFamily="18" charset="0"/>
                        </a:rPr>
                        <a:t>Компьютермен  жұмыс істеу кезінде көз торына және бұлшық еттеріне күш түседі. Көз ауырсынып, жасаурай бастайды, монитордағы сурет айқын көрінбейді. Сондай – ақ бұл көру қабілетінің нашарлауына әкелуі мүмкін.</a:t>
                      </a:r>
                    </a:p>
                    <a:p>
                      <a:pPr algn="just"/>
                      <a:endParaRPr lang="ru-RU" sz="2000" dirty="0">
                        <a:solidFill>
                          <a:srgbClr val="002060"/>
                        </a:solidFill>
                        <a:latin typeface="Times New Roman" panose="02020603050405020304" pitchFamily="18" charset="0"/>
                        <a:cs typeface="Times New Roman" panose="02020603050405020304" pitchFamily="18" charset="0"/>
                      </a:endParaRPr>
                    </a:p>
                  </a:txBody>
                  <a:tcPr/>
                </a:tc>
              </a:tr>
              <a:tr h="1540264">
                <a:tc>
                  <a:txBody>
                    <a:bodyPr/>
                    <a:lstStyle/>
                    <a:p>
                      <a:endParaRPr lang="ru-RU" dirty="0"/>
                    </a:p>
                  </a:txBody>
                  <a:tcPr/>
                </a:tc>
                <a:tc>
                  <a:txBody>
                    <a:bodyPr/>
                    <a:lstStyle/>
                    <a:p>
                      <a:pPr algn="just"/>
                      <a:r>
                        <a:rPr lang="kk-KZ" sz="2000" b="1" dirty="0" smtClean="0">
                          <a:solidFill>
                            <a:srgbClr val="002060"/>
                          </a:solidFill>
                          <a:latin typeface="Times New Roman" panose="02020603050405020304" pitchFamily="18" charset="0"/>
                          <a:cs typeface="Times New Roman" panose="02020603050405020304" pitchFamily="18" charset="0"/>
                        </a:rPr>
                        <a:t>Компьютер және асқорту жүйесі. </a:t>
                      </a:r>
                      <a:r>
                        <a:rPr lang="kk-KZ" sz="2000" dirty="0" smtClean="0">
                          <a:solidFill>
                            <a:srgbClr val="002060"/>
                          </a:solidFill>
                          <a:latin typeface="Times New Roman" panose="02020603050405020304" pitchFamily="18" charset="0"/>
                          <a:cs typeface="Times New Roman" panose="02020603050405020304" pitchFamily="18" charset="0"/>
                        </a:rPr>
                        <a:t>Адам мен компьютердің өзара әрекеттестігі жиі болған жағдайда тамақтану режимі бұзылады. Мұндай жағдайда адамдар уақыт өте келе артық салмақ қосып, асқазан-ішек жолдары ауруына шалдығуы мүмкін.</a:t>
                      </a:r>
                      <a:endParaRPr lang="ru-RU" sz="2000" dirty="0">
                        <a:solidFill>
                          <a:srgbClr val="002060"/>
                        </a:solidFill>
                        <a:latin typeface="Times New Roman" panose="02020603050405020304" pitchFamily="18" charset="0"/>
                        <a:cs typeface="Times New Roman" panose="02020603050405020304" pitchFamily="18" charset="0"/>
                      </a:endParaRPr>
                    </a:p>
                  </a:txBody>
                  <a:tcPr/>
                </a:tc>
              </a:tr>
            </a:tbl>
          </a:graphicData>
        </a:graphic>
      </p:graphicFrame>
      <p:pic>
        <p:nvPicPr>
          <p:cNvPr id="6" name="Рисунок 5" descr="C:\Users\Home\Desktop\img14.jpg"/>
          <p:cNvPicPr/>
          <p:nvPr/>
        </p:nvPicPr>
        <p:blipFill rotWithShape="1">
          <a:blip r:embed="rId2">
            <a:extLst>
              <a:ext uri="{28A0092B-C50C-407E-A947-70E740481C1C}">
                <a14:useLocalDpi xmlns:a14="http://schemas.microsoft.com/office/drawing/2010/main" val="0"/>
              </a:ext>
            </a:extLst>
          </a:blip>
          <a:srcRect l="21296" t="30014" r="21873" b="14957"/>
          <a:stretch/>
        </p:blipFill>
        <p:spPr bwMode="auto">
          <a:xfrm>
            <a:off x="1273309" y="967617"/>
            <a:ext cx="1894985" cy="1601947"/>
          </a:xfrm>
          <a:prstGeom prst="rect">
            <a:avLst/>
          </a:prstGeom>
          <a:noFill/>
          <a:ln>
            <a:noFill/>
          </a:ln>
          <a:extLst>
            <a:ext uri="{53640926-AAD7-44D8-BBD7-CCE9431645EC}">
              <a14:shadowObscured xmlns:a14="http://schemas.microsoft.com/office/drawing/2010/main"/>
            </a:ext>
          </a:extLst>
        </p:spPr>
      </p:pic>
      <p:pic>
        <p:nvPicPr>
          <p:cNvPr id="7" name="Рисунок 6" descr="C:\Users\Home\Desktop\e9ea5d0be4157660bdfe28c1de2a24b0-800x.jpg"/>
          <p:cNvPicPr/>
          <p:nvPr/>
        </p:nvPicPr>
        <p:blipFill rotWithShape="1">
          <a:blip r:embed="rId3">
            <a:extLst>
              <a:ext uri="{28A0092B-C50C-407E-A947-70E740481C1C}">
                <a14:useLocalDpi xmlns:a14="http://schemas.microsoft.com/office/drawing/2010/main" val="0"/>
              </a:ext>
            </a:extLst>
          </a:blip>
          <a:srcRect l="5389" t="48232" r="58692" b="19262"/>
          <a:stretch/>
        </p:blipFill>
        <p:spPr bwMode="auto">
          <a:xfrm>
            <a:off x="1469893" y="3194363"/>
            <a:ext cx="1698401" cy="1273380"/>
          </a:xfrm>
          <a:prstGeom prst="rect">
            <a:avLst/>
          </a:prstGeom>
          <a:noFill/>
          <a:ln>
            <a:noFill/>
          </a:ln>
          <a:extLst>
            <a:ext uri="{53640926-AAD7-44D8-BBD7-CCE9431645EC}">
              <a14:shadowObscured xmlns:a14="http://schemas.microsoft.com/office/drawing/2010/main"/>
            </a:ext>
          </a:extLst>
        </p:spPr>
      </p:pic>
      <p:pic>
        <p:nvPicPr>
          <p:cNvPr id="8" name="Рисунок 7" descr="C:\Users\Home\Desktop\23857d53-9814-4a36-98f1-2798b3eb19ec.jpg"/>
          <p:cNvPicPr/>
          <p:nvPr/>
        </p:nvPicPr>
        <p:blipFill rotWithShape="1">
          <a:blip r:embed="rId4">
            <a:extLst>
              <a:ext uri="{28A0092B-C50C-407E-A947-70E740481C1C}">
                <a14:useLocalDpi xmlns:a14="http://schemas.microsoft.com/office/drawing/2010/main" val="0"/>
              </a:ext>
            </a:extLst>
          </a:blip>
          <a:srcRect l="27325" t="14623" r="29698" b="43619"/>
          <a:stretch/>
        </p:blipFill>
        <p:spPr bwMode="auto">
          <a:xfrm rot="16200000">
            <a:off x="1762450" y="4799986"/>
            <a:ext cx="1162915" cy="174802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989125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Объект 5"/>
          <p:cNvGraphicFramePr>
            <a:graphicFrameLocks noGrp="1"/>
          </p:cNvGraphicFramePr>
          <p:nvPr>
            <p:ph idx="1"/>
            <p:extLst>
              <p:ext uri="{D42A27DB-BD31-4B8C-83A1-F6EECF244321}">
                <p14:modId xmlns:p14="http://schemas.microsoft.com/office/powerpoint/2010/main" val="2702546026"/>
              </p:ext>
            </p:extLst>
          </p:nvPr>
        </p:nvGraphicFramePr>
        <p:xfrm>
          <a:off x="854982" y="211877"/>
          <a:ext cx="10541000" cy="5852160"/>
        </p:xfrm>
        <a:graphic>
          <a:graphicData uri="http://schemas.openxmlformats.org/drawingml/2006/table">
            <a:tbl>
              <a:tblPr firstRow="1" bandRow="1">
                <a:tableStyleId>{5C22544A-7EE6-4342-B048-85BDC9FD1C3A}</a:tableStyleId>
              </a:tblPr>
              <a:tblGrid>
                <a:gridCol w="3763962"/>
                <a:gridCol w="6777038"/>
              </a:tblGrid>
              <a:tr h="370840">
                <a:tc>
                  <a:txBody>
                    <a:bodyPr/>
                    <a:lstStyle/>
                    <a:p>
                      <a:pPr algn="ctr"/>
                      <a:r>
                        <a:rPr lang="kk-KZ" sz="2000" dirty="0" smtClean="0">
                          <a:solidFill>
                            <a:srgbClr val="002060"/>
                          </a:solidFill>
                          <a:latin typeface="Times New Roman" panose="02020603050405020304" pitchFamily="18" charset="0"/>
                          <a:cs typeface="Times New Roman" panose="02020603050405020304" pitchFamily="18" charset="0"/>
                        </a:rPr>
                        <a:t>Адам ағзасы</a:t>
                      </a:r>
                      <a:endParaRPr lang="ru-RU" sz="2000" dirty="0">
                        <a:solidFill>
                          <a:srgbClr val="002060"/>
                        </a:solidFill>
                        <a:latin typeface="Times New Roman" panose="02020603050405020304" pitchFamily="18" charset="0"/>
                        <a:cs typeface="Times New Roman" panose="02020603050405020304" pitchFamily="18" charset="0"/>
                      </a:endParaRPr>
                    </a:p>
                  </a:txBody>
                  <a:tcPr/>
                </a:tc>
                <a:tc>
                  <a:txBody>
                    <a:bodyPr/>
                    <a:lstStyle/>
                    <a:p>
                      <a:pPr algn="ctr"/>
                      <a:r>
                        <a:rPr lang="kk-KZ" sz="2000" dirty="0" smtClean="0">
                          <a:solidFill>
                            <a:srgbClr val="002060"/>
                          </a:solidFill>
                          <a:latin typeface="Times New Roman" panose="02020603050405020304" pitchFamily="18" charset="0"/>
                          <a:cs typeface="Times New Roman" panose="02020603050405020304" pitchFamily="18" charset="0"/>
                        </a:rPr>
                        <a:t>Ағзаға әсері</a:t>
                      </a:r>
                      <a:endParaRPr lang="ru-RU" sz="2000" dirty="0">
                        <a:solidFill>
                          <a:srgbClr val="002060"/>
                        </a:solidFill>
                        <a:latin typeface="Times New Roman" panose="02020603050405020304" pitchFamily="18" charset="0"/>
                        <a:cs typeface="Times New Roman" panose="02020603050405020304" pitchFamily="18" charset="0"/>
                      </a:endParaRPr>
                    </a:p>
                  </a:txBody>
                  <a:tcPr/>
                </a:tc>
              </a:tr>
              <a:tr h="370840">
                <a:tc>
                  <a:txBody>
                    <a:bodyPr/>
                    <a:lstStyle/>
                    <a:p>
                      <a:endParaRPr lang="ru-RU" sz="2000" dirty="0">
                        <a:latin typeface="Times New Roman" panose="02020603050405020304" pitchFamily="18" charset="0"/>
                        <a:cs typeface="Times New Roman" panose="02020603050405020304" pitchFamily="18" charset="0"/>
                      </a:endParaRPr>
                    </a:p>
                  </a:txBody>
                  <a:tcPr/>
                </a:tc>
                <a:tc>
                  <a:txBody>
                    <a:bodyPr/>
                    <a:lstStyle/>
                    <a:p>
                      <a:pPr algn="just"/>
                      <a:r>
                        <a:rPr lang="kk-KZ" sz="2000" b="1" dirty="0" smtClean="0">
                          <a:latin typeface="Times New Roman" panose="02020603050405020304" pitchFamily="18" charset="0"/>
                          <a:cs typeface="Times New Roman" panose="02020603050405020304" pitchFamily="18" charset="0"/>
                        </a:rPr>
                        <a:t>Жүйке жүйесіне әсері. </a:t>
                      </a:r>
                      <a:r>
                        <a:rPr lang="kk-KZ" sz="2000" dirty="0" smtClean="0">
                          <a:latin typeface="Times New Roman" panose="02020603050405020304" pitchFamily="18" charset="0"/>
                          <a:cs typeface="Times New Roman" panose="02020603050405020304" pitchFamily="18" charset="0"/>
                        </a:rPr>
                        <a:t>ДК- баяу жүктелетін, арасында  ақаулар беретін және  істен</a:t>
                      </a:r>
                      <a:r>
                        <a:rPr lang="kk-KZ" sz="2000" baseline="0" dirty="0" smtClean="0">
                          <a:latin typeface="Times New Roman" panose="02020603050405020304" pitchFamily="18" charset="0"/>
                          <a:cs typeface="Times New Roman" panose="02020603050405020304" pitchFamily="18" charset="0"/>
                        </a:rPr>
                        <a:t> шығып қалуы мүмкін техника.  Мұндай жағдайларда  шыдамсыз адамдар ашуланғыш келеді. Айналасындағы дауыс көтеру және агрессияның басқа да түрлерінің пайда болуы – жүйке жүйесінің сыр беруінің белгісі.</a:t>
                      </a:r>
                      <a:endParaRPr lang="ru-RU" sz="2000" dirty="0">
                        <a:latin typeface="Times New Roman" panose="02020603050405020304" pitchFamily="18" charset="0"/>
                        <a:cs typeface="Times New Roman" panose="02020603050405020304" pitchFamily="18" charset="0"/>
                      </a:endParaRPr>
                    </a:p>
                  </a:txBody>
                  <a:tcPr/>
                </a:tc>
              </a:tr>
              <a:tr h="370840">
                <a:tc>
                  <a:txBody>
                    <a:bodyPr/>
                    <a:lstStyle/>
                    <a:p>
                      <a:endParaRPr lang="ru-RU" sz="2000" dirty="0">
                        <a:latin typeface="Times New Roman" panose="02020603050405020304" pitchFamily="18" charset="0"/>
                        <a:cs typeface="Times New Roman" panose="02020603050405020304" pitchFamily="18" charset="0"/>
                      </a:endParaRPr>
                    </a:p>
                  </a:txBody>
                  <a:tcPr/>
                </a:tc>
                <a:tc>
                  <a:txBody>
                    <a:bodyPr/>
                    <a:lstStyle/>
                    <a:p>
                      <a:pPr algn="just"/>
                      <a:r>
                        <a:rPr lang="kk-KZ" sz="2000" dirty="0" smtClean="0">
                          <a:latin typeface="Times New Roman" panose="02020603050405020304" pitchFamily="18" charset="0"/>
                          <a:cs typeface="Times New Roman" panose="02020603050405020304" pitchFamily="18" charset="0"/>
                        </a:rPr>
                        <a:t>Компьютердің әсері заманауи зерттеулерде көрсеткендей, жүрек- қантамыр жүйкесінің  қауіпті</a:t>
                      </a:r>
                      <a:r>
                        <a:rPr lang="kk-KZ" sz="2000" baseline="0" dirty="0" smtClean="0">
                          <a:latin typeface="Times New Roman" panose="02020603050405020304" pitchFamily="18" charset="0"/>
                          <a:cs typeface="Times New Roman" panose="02020603050405020304" pitchFamily="18" charset="0"/>
                        </a:rPr>
                        <a:t> ісіктері мен ауруларының пайда болуына себеп болуы мүмкін. Адам басқа  тұрмыстық техникадан гөрі  компьютерден  денсаулыққа қауіпті </a:t>
                      </a:r>
                      <a:r>
                        <a:rPr lang="kk-KZ" sz="2000" b="1" baseline="0" dirty="0" smtClean="0">
                          <a:latin typeface="Times New Roman" panose="02020603050405020304" pitchFamily="18" charset="0"/>
                          <a:cs typeface="Times New Roman" panose="02020603050405020304" pitchFamily="18" charset="0"/>
                        </a:rPr>
                        <a:t>электромагниттік  сәуле </a:t>
                      </a:r>
                      <a:r>
                        <a:rPr lang="kk-KZ" sz="2000" baseline="0" dirty="0" smtClean="0">
                          <a:latin typeface="Times New Roman" panose="02020603050405020304" pitchFamily="18" charset="0"/>
                          <a:cs typeface="Times New Roman" panose="02020603050405020304" pitchFamily="18" charset="0"/>
                        </a:rPr>
                        <a:t>алады.</a:t>
                      </a:r>
                      <a:endParaRPr lang="ru-RU" sz="2000" dirty="0">
                        <a:latin typeface="Times New Roman" panose="02020603050405020304" pitchFamily="18" charset="0"/>
                        <a:cs typeface="Times New Roman" panose="02020603050405020304" pitchFamily="18" charset="0"/>
                      </a:endParaRPr>
                    </a:p>
                  </a:txBody>
                  <a:tcPr/>
                </a:tc>
              </a:tr>
              <a:tr h="370840">
                <a:tc>
                  <a:txBody>
                    <a:bodyPr/>
                    <a:lstStyle/>
                    <a:p>
                      <a:endParaRPr lang="ru-RU" sz="2000" dirty="0">
                        <a:latin typeface="Times New Roman" panose="02020603050405020304" pitchFamily="18" charset="0"/>
                        <a:cs typeface="Times New Roman" panose="02020603050405020304" pitchFamily="18" charset="0"/>
                      </a:endParaRPr>
                    </a:p>
                  </a:txBody>
                  <a:tcPr/>
                </a:tc>
                <a:tc>
                  <a:txBody>
                    <a:bodyPr/>
                    <a:lstStyle/>
                    <a:p>
                      <a:pPr algn="just"/>
                      <a:r>
                        <a:rPr lang="kk-KZ" sz="2000" b="1" dirty="0" smtClean="0">
                          <a:latin typeface="Times New Roman" panose="02020603050405020304" pitchFamily="18" charset="0"/>
                          <a:cs typeface="Times New Roman" panose="02020603050405020304" pitchFamily="18" charset="0"/>
                        </a:rPr>
                        <a:t>Компьютер  және тыныс алу органдары. </a:t>
                      </a:r>
                      <a:r>
                        <a:rPr lang="kk-KZ" sz="2000" dirty="0" smtClean="0">
                          <a:latin typeface="Times New Roman" panose="02020603050405020304" pitchFamily="18" charset="0"/>
                          <a:cs typeface="Times New Roman" panose="02020603050405020304" pitchFamily="18" charset="0"/>
                        </a:rPr>
                        <a:t>Компьютермен ұзақ уақыт жұмыс істеу салдарынан тыныс алу органдарында  аллергиялық сипатқа ие аурулар пайда  болады, өйткені компьютер жұмысы кезінде монитор  корпусы  мен процессор қызып, ауаға зиянды заттарды бөледі</a:t>
                      </a:r>
                      <a:endParaRPr lang="ru-RU" sz="2000" dirty="0">
                        <a:latin typeface="Times New Roman" panose="02020603050405020304" pitchFamily="18" charset="0"/>
                        <a:cs typeface="Times New Roman" panose="02020603050405020304" pitchFamily="18" charset="0"/>
                      </a:endParaRPr>
                    </a:p>
                  </a:txBody>
                  <a:tcPr/>
                </a:tc>
              </a:tr>
            </a:tbl>
          </a:graphicData>
        </a:graphic>
      </p:graphicFrame>
      <p:pic>
        <p:nvPicPr>
          <p:cNvPr id="7" name="Рисунок 6" descr="C:\Users\Home\Desktop\37d2c871-ff82-47ea-a29f-dede15961966.jpg"/>
          <p:cNvPicPr/>
          <p:nvPr/>
        </p:nvPicPr>
        <p:blipFill rotWithShape="1">
          <a:blip r:embed="rId2">
            <a:extLst>
              <a:ext uri="{28A0092B-C50C-407E-A947-70E740481C1C}">
                <a14:useLocalDpi xmlns:a14="http://schemas.microsoft.com/office/drawing/2010/main" val="0"/>
              </a:ext>
            </a:extLst>
          </a:blip>
          <a:srcRect l="9877" t="3560" r="31879" b="56310"/>
          <a:stretch/>
        </p:blipFill>
        <p:spPr bwMode="auto">
          <a:xfrm>
            <a:off x="1738992" y="785812"/>
            <a:ext cx="1600200" cy="1569570"/>
          </a:xfrm>
          <a:prstGeom prst="rect">
            <a:avLst/>
          </a:prstGeom>
          <a:noFill/>
          <a:ln>
            <a:noFill/>
          </a:ln>
          <a:extLst>
            <a:ext uri="{53640926-AAD7-44D8-BBD7-CCE9431645EC}">
              <a14:shadowObscured xmlns:a14="http://schemas.microsoft.com/office/drawing/2010/main"/>
            </a:ext>
          </a:extLst>
        </p:spPr>
      </p:pic>
      <p:pic>
        <p:nvPicPr>
          <p:cNvPr id="8" name="Рисунок 7" descr="C:\Users\Home\Desktop\37d2c871-ff82-47ea-a29f-dede15961966.jpg"/>
          <p:cNvPicPr/>
          <p:nvPr/>
        </p:nvPicPr>
        <p:blipFill rotWithShape="1">
          <a:blip r:embed="rId2">
            <a:extLst>
              <a:ext uri="{28A0092B-C50C-407E-A947-70E740481C1C}">
                <a14:useLocalDpi xmlns:a14="http://schemas.microsoft.com/office/drawing/2010/main" val="0"/>
              </a:ext>
            </a:extLst>
          </a:blip>
          <a:srcRect l="16805" t="49354" r="43169" b="8023"/>
          <a:stretch/>
        </p:blipFill>
        <p:spPr bwMode="auto">
          <a:xfrm>
            <a:off x="1869622" y="2781980"/>
            <a:ext cx="1600199" cy="1240971"/>
          </a:xfrm>
          <a:prstGeom prst="rect">
            <a:avLst/>
          </a:prstGeom>
          <a:noFill/>
          <a:ln>
            <a:noFill/>
          </a:ln>
          <a:extLst>
            <a:ext uri="{53640926-AAD7-44D8-BBD7-CCE9431645EC}">
              <a14:shadowObscured xmlns:a14="http://schemas.microsoft.com/office/drawing/2010/main"/>
            </a:ext>
          </a:extLst>
        </p:spPr>
      </p:pic>
      <p:pic>
        <p:nvPicPr>
          <p:cNvPr id="9" name="Рисунок 8" descr="C:\Users\Home\Desktop\c7dc7483-683c-41b2-bb7f-d5718ef9b46c.jpg"/>
          <p:cNvPicPr/>
          <p:nvPr/>
        </p:nvPicPr>
        <p:blipFill rotWithShape="1">
          <a:blip r:embed="rId3">
            <a:extLst>
              <a:ext uri="{28A0092B-C50C-407E-A947-70E740481C1C}">
                <a14:useLocalDpi xmlns:a14="http://schemas.microsoft.com/office/drawing/2010/main" val="0"/>
              </a:ext>
            </a:extLst>
          </a:blip>
          <a:srcRect l="16036" t="6542" r="38550" b="67859"/>
          <a:stretch/>
        </p:blipFill>
        <p:spPr bwMode="auto">
          <a:xfrm>
            <a:off x="1983921" y="4689383"/>
            <a:ext cx="1600200" cy="137465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056790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Таблица 3"/>
          <p:cNvGraphicFramePr>
            <a:graphicFrameLocks noGrp="1"/>
          </p:cNvGraphicFramePr>
          <p:nvPr>
            <p:extLst>
              <p:ext uri="{D42A27DB-BD31-4B8C-83A1-F6EECF244321}">
                <p14:modId xmlns:p14="http://schemas.microsoft.com/office/powerpoint/2010/main" val="2682462524"/>
              </p:ext>
            </p:extLst>
          </p:nvPr>
        </p:nvGraphicFramePr>
        <p:xfrm>
          <a:off x="310242" y="1091180"/>
          <a:ext cx="10622039" cy="4663440"/>
        </p:xfrm>
        <a:graphic>
          <a:graphicData uri="http://schemas.openxmlformats.org/drawingml/2006/table">
            <a:tbl>
              <a:tblPr firstRow="1" bandRow="1">
                <a:tableStyleId>{5C22544A-7EE6-4342-B048-85BDC9FD1C3A}</a:tableStyleId>
              </a:tblPr>
              <a:tblGrid>
                <a:gridCol w="3959555"/>
                <a:gridCol w="6662484"/>
              </a:tblGrid>
              <a:tr h="555171">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kk-KZ" sz="2400" dirty="0" smtClean="0">
                          <a:solidFill>
                            <a:srgbClr val="002060"/>
                          </a:solidFill>
                          <a:latin typeface="Times New Roman" panose="02020603050405020304" pitchFamily="18" charset="0"/>
                          <a:cs typeface="Times New Roman" panose="02020603050405020304" pitchFamily="18" charset="0"/>
                        </a:rPr>
                        <a:t>Адам ағзасы</a:t>
                      </a:r>
                      <a:endParaRPr lang="ru-RU" sz="2400" dirty="0" smtClean="0">
                        <a:solidFill>
                          <a:srgbClr val="002060"/>
                        </a:solidFill>
                        <a:latin typeface="Times New Roman" panose="02020603050405020304" pitchFamily="18" charset="0"/>
                        <a:cs typeface="Times New Roman" panose="02020603050405020304" pitchFamily="18" charset="0"/>
                      </a:endParaRPr>
                    </a:p>
                    <a:p>
                      <a:endParaRPr lang="ru-RU" sz="2400" b="1" dirty="0">
                        <a:ln w="22225">
                          <a:solidFill>
                            <a:schemeClr val="accent2"/>
                          </a:solidFill>
                          <a:prstDash val="solid"/>
                        </a:ln>
                        <a:solidFill>
                          <a:srgbClr val="002060"/>
                        </a:solidFill>
                        <a:latin typeface="Times New Roman" panose="02020603050405020304" pitchFamily="18" charset="0"/>
                        <a:cs typeface="Times New Roman" panose="02020603050405020304" pitchFamily="18" charset="0"/>
                      </a:endParaRPr>
                    </a:p>
                  </a:txBody>
                  <a:tcPr/>
                </a:tc>
                <a:tc>
                  <a:txBody>
                    <a:bodyPr/>
                    <a:lstStyle/>
                    <a:p>
                      <a:pPr algn="ctr"/>
                      <a:r>
                        <a:rPr lang="kk-KZ" sz="2400" dirty="0" smtClean="0">
                          <a:solidFill>
                            <a:srgbClr val="002060"/>
                          </a:solidFill>
                          <a:latin typeface="Times New Roman" panose="02020603050405020304" pitchFamily="18" charset="0"/>
                          <a:cs typeface="Times New Roman" panose="02020603050405020304" pitchFamily="18" charset="0"/>
                        </a:rPr>
                        <a:t>Ағзаға әсері</a:t>
                      </a:r>
                      <a:endParaRPr lang="ru-RU" sz="2400" dirty="0">
                        <a:solidFill>
                          <a:srgbClr val="002060"/>
                        </a:solidFill>
                        <a:latin typeface="Times New Roman" panose="02020603050405020304" pitchFamily="18" charset="0"/>
                        <a:cs typeface="Times New Roman" panose="02020603050405020304" pitchFamily="18" charset="0"/>
                      </a:endParaRPr>
                    </a:p>
                  </a:txBody>
                  <a:tcPr/>
                </a:tc>
              </a:tr>
              <a:tr h="973810">
                <a:tc>
                  <a:txBody>
                    <a:bodyPr/>
                    <a:lstStyle/>
                    <a:p>
                      <a:endParaRPr lang="ru-RU" sz="3200" b="1" dirty="0">
                        <a:ln w="22225">
                          <a:solidFill>
                            <a:schemeClr val="accent2"/>
                          </a:solidFill>
                          <a:prstDash val="solid"/>
                        </a:ln>
                        <a:solidFill>
                          <a:schemeClr val="accent2">
                            <a:lumMod val="40000"/>
                            <a:lumOff val="60000"/>
                          </a:schemeClr>
                        </a:solidFill>
                        <a:latin typeface="Times New Roman" panose="02020603050405020304" pitchFamily="18" charset="0"/>
                        <a:cs typeface="Times New Roman" panose="02020603050405020304" pitchFamily="18" charset="0"/>
                      </a:endParaRPr>
                    </a:p>
                  </a:txBody>
                  <a:tcPr/>
                </a:tc>
                <a:tc>
                  <a:txBody>
                    <a:bodyPr/>
                    <a:lstStyle/>
                    <a:p>
                      <a:pPr algn="just"/>
                      <a:r>
                        <a:rPr lang="kk-KZ" sz="2000" b="1" dirty="0" smtClean="0">
                          <a:solidFill>
                            <a:srgbClr val="002060"/>
                          </a:solidFill>
                          <a:latin typeface="Times New Roman" panose="02020603050405020304" pitchFamily="18" charset="0"/>
                          <a:cs typeface="Times New Roman" panose="02020603050405020304" pitchFamily="18" charset="0"/>
                        </a:rPr>
                        <a:t>Білезік туннельдік  синдромы</a:t>
                      </a:r>
                      <a:r>
                        <a:rPr lang="kk-KZ" sz="2000" b="1" baseline="0" dirty="0" smtClean="0">
                          <a:solidFill>
                            <a:srgbClr val="002060"/>
                          </a:solidFill>
                          <a:latin typeface="Times New Roman" panose="02020603050405020304" pitchFamily="18" charset="0"/>
                          <a:cs typeface="Times New Roman" panose="02020603050405020304" pitchFamily="18" charset="0"/>
                        </a:rPr>
                        <a:t> </a:t>
                      </a:r>
                      <a:r>
                        <a:rPr lang="kk-KZ" sz="2000" baseline="0" dirty="0" smtClean="0">
                          <a:solidFill>
                            <a:srgbClr val="002060"/>
                          </a:solidFill>
                          <a:latin typeface="Times New Roman" panose="02020603050405020304" pitchFamily="18" charset="0"/>
                          <a:cs typeface="Times New Roman" panose="02020603050405020304" pitchFamily="18" charset="0"/>
                        </a:rPr>
                        <a:t>– білектегі нервтің прогрессивті  қысылуынан  ауырсыну  жағдайының туындауы. Күні бойы компьютерде жұмыс істеп, қолдың ұйып қалғанын байқамаймыз, кейде кент өткір және  шаншып ауырғанын сезінеміз. Осы аталған симптомдар – білезік туннельдік синдромы.</a:t>
                      </a:r>
                      <a:endParaRPr lang="ru-RU" sz="2000" dirty="0">
                        <a:solidFill>
                          <a:srgbClr val="002060"/>
                        </a:solidFill>
                        <a:latin typeface="Times New Roman" panose="02020603050405020304" pitchFamily="18" charset="0"/>
                        <a:cs typeface="Times New Roman" panose="02020603050405020304" pitchFamily="18" charset="0"/>
                      </a:endParaRPr>
                    </a:p>
                  </a:txBody>
                  <a:tcPr/>
                </a:tc>
              </a:tr>
              <a:tr h="973810">
                <a:tc>
                  <a:txBody>
                    <a:bodyPr/>
                    <a:lstStyle/>
                    <a:p>
                      <a:endParaRPr lang="ru-RU" sz="3200" b="1" dirty="0">
                        <a:ln w="22225">
                          <a:solidFill>
                            <a:schemeClr val="accent2"/>
                          </a:solidFill>
                          <a:prstDash val="solid"/>
                        </a:ln>
                        <a:solidFill>
                          <a:schemeClr val="accent2">
                            <a:lumMod val="40000"/>
                            <a:lumOff val="60000"/>
                          </a:schemeClr>
                        </a:solidFill>
                        <a:latin typeface="Times New Roman" panose="02020603050405020304" pitchFamily="18" charset="0"/>
                        <a:cs typeface="Times New Roman" panose="02020603050405020304" pitchFamily="18" charset="0"/>
                      </a:endParaRPr>
                    </a:p>
                  </a:txBody>
                  <a:tcPr/>
                </a:tc>
                <a:tc>
                  <a:txBody>
                    <a:bodyPr/>
                    <a:lstStyle/>
                    <a:p>
                      <a:r>
                        <a:rPr lang="kk-KZ" sz="2000" b="1" dirty="0" smtClean="0">
                          <a:solidFill>
                            <a:srgbClr val="002060"/>
                          </a:solidFill>
                          <a:latin typeface="Times New Roman" panose="02020603050405020304" pitchFamily="18" charset="0"/>
                          <a:cs typeface="Times New Roman" panose="02020603050405020304" pitchFamily="18" charset="0"/>
                        </a:rPr>
                        <a:t>Компьютерлік құмар ойындарға  </a:t>
                      </a:r>
                      <a:r>
                        <a:rPr lang="kk-KZ" sz="2000" dirty="0" smtClean="0">
                          <a:solidFill>
                            <a:srgbClr val="002060"/>
                          </a:solidFill>
                          <a:latin typeface="Times New Roman" panose="02020603050405020304" pitchFamily="18" charset="0"/>
                          <a:cs typeface="Times New Roman" panose="02020603050405020304" pitchFamily="18" charset="0"/>
                        </a:rPr>
                        <a:t>тәуелділік қазіргі</a:t>
                      </a:r>
                      <a:r>
                        <a:rPr lang="kk-KZ" sz="2000" baseline="0" dirty="0" smtClean="0">
                          <a:solidFill>
                            <a:srgbClr val="002060"/>
                          </a:solidFill>
                          <a:latin typeface="Times New Roman" panose="02020603050405020304" pitchFamily="18" charset="0"/>
                          <a:cs typeface="Times New Roman" panose="02020603050405020304" pitchFamily="18" charset="0"/>
                        </a:rPr>
                        <a:t> қоғамның  ең маңызды мәселелерінің біріне айналып отыр.  Ол адамды әлеуметтік қарым- қатынас және құндылықтарды бағалау  сияқты қасиеттерден айырады. Жүйеке жүйесі әлі нәзік  және әрі тұрақсыз болып   келетін балалар көбіне осындай топтарда жиі кездеседі. </a:t>
                      </a:r>
                      <a:endParaRPr lang="ru-RU" sz="2000" dirty="0">
                        <a:solidFill>
                          <a:srgbClr val="002060"/>
                        </a:solidFill>
                        <a:latin typeface="Times New Roman" panose="02020603050405020304" pitchFamily="18" charset="0"/>
                        <a:cs typeface="Times New Roman" panose="02020603050405020304" pitchFamily="18" charset="0"/>
                      </a:endParaRPr>
                    </a:p>
                  </a:txBody>
                  <a:tcPr/>
                </a:tc>
              </a:tr>
            </a:tbl>
          </a:graphicData>
        </a:graphic>
      </p:graphicFrame>
      <p:pic>
        <p:nvPicPr>
          <p:cNvPr id="6" name="Рисунок 5" descr="C:\Users\Home\Desktop\c7dc7483-683c-41b2-bb7f-d5718ef9b46c.jpg"/>
          <p:cNvPicPr/>
          <p:nvPr/>
        </p:nvPicPr>
        <p:blipFill rotWithShape="1">
          <a:blip r:embed="rId2">
            <a:extLst>
              <a:ext uri="{28A0092B-C50C-407E-A947-70E740481C1C}">
                <a14:useLocalDpi xmlns:a14="http://schemas.microsoft.com/office/drawing/2010/main" val="0"/>
              </a:ext>
            </a:extLst>
          </a:blip>
          <a:srcRect l="14111" t="36367" r="38808" b="33036"/>
          <a:stretch/>
        </p:blipFill>
        <p:spPr bwMode="auto">
          <a:xfrm>
            <a:off x="1338943" y="2276385"/>
            <a:ext cx="1828799" cy="1511844"/>
          </a:xfrm>
          <a:prstGeom prst="rect">
            <a:avLst/>
          </a:prstGeom>
          <a:noFill/>
          <a:ln>
            <a:noFill/>
          </a:ln>
          <a:extLst>
            <a:ext uri="{53640926-AAD7-44D8-BBD7-CCE9431645EC}">
              <a14:shadowObscured xmlns:a14="http://schemas.microsoft.com/office/drawing/2010/main"/>
            </a:ext>
          </a:extLst>
        </p:spPr>
      </p:pic>
      <p:pic>
        <p:nvPicPr>
          <p:cNvPr id="8" name="Рисунок 7" descr="C:\Users\Home\Desktop\dzieci.jpg"/>
          <p:cNvPicPr/>
          <p:nvPr/>
        </p:nvPicPr>
        <p:blipFill>
          <a:blip r:embed="rId3">
            <a:extLst>
              <a:ext uri="{28A0092B-C50C-407E-A947-70E740481C1C}">
                <a14:useLocalDpi xmlns:a14="http://schemas.microsoft.com/office/drawing/2010/main" val="0"/>
              </a:ext>
            </a:extLst>
          </a:blip>
          <a:srcRect/>
          <a:stretch>
            <a:fillRect/>
          </a:stretch>
        </p:blipFill>
        <p:spPr bwMode="auto">
          <a:xfrm>
            <a:off x="1338944" y="4188550"/>
            <a:ext cx="1828800" cy="1566069"/>
          </a:xfrm>
          <a:prstGeom prst="rect">
            <a:avLst/>
          </a:prstGeom>
          <a:noFill/>
          <a:ln>
            <a:noFill/>
          </a:ln>
        </p:spPr>
      </p:pic>
    </p:spTree>
    <p:extLst>
      <p:ext uri="{BB962C8B-B14F-4D97-AF65-F5344CB8AC3E}">
        <p14:creationId xmlns:p14="http://schemas.microsoft.com/office/powerpoint/2010/main" val="5715624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85321" y="498022"/>
            <a:ext cx="7862509" cy="555171"/>
          </a:xfrm>
        </p:spPr>
        <p:txBody>
          <a:bodyPr>
            <a:normAutofit fontScale="90000"/>
          </a:bodyPr>
          <a:lstStyle/>
          <a:p>
            <a:pPr algn="ctr"/>
            <a:r>
              <a:rPr lang="kk-KZ" sz="3200" b="1" dirty="0" smtClean="0">
                <a:solidFill>
                  <a:srgbClr val="002060"/>
                </a:solidFill>
                <a:latin typeface="Times New Roman" panose="02020603050405020304" pitchFamily="18" charset="0"/>
                <a:cs typeface="Times New Roman" panose="02020603050405020304" pitchFamily="18" charset="0"/>
              </a:rPr>
              <a:t>Компьютермен жұмыс жасау барысында</a:t>
            </a:r>
            <a:endParaRPr lang="ru-RU" sz="3200" b="1" dirty="0">
              <a:solidFill>
                <a:srgbClr val="002060"/>
              </a:solidFill>
              <a:latin typeface="Times New Roman" panose="02020603050405020304" pitchFamily="18" charset="0"/>
              <a:cs typeface="Times New Roman" panose="02020603050405020304" pitchFamily="18" charset="0"/>
            </a:endParaRPr>
          </a:p>
        </p:txBody>
      </p:sp>
      <p:graphicFrame>
        <p:nvGraphicFramePr>
          <p:cNvPr id="5" name="Объект 4"/>
          <p:cNvGraphicFramePr>
            <a:graphicFrameLocks noGrp="1"/>
          </p:cNvGraphicFramePr>
          <p:nvPr>
            <p:ph idx="1"/>
            <p:extLst>
              <p:ext uri="{D42A27DB-BD31-4B8C-83A1-F6EECF244321}">
                <p14:modId xmlns:p14="http://schemas.microsoft.com/office/powerpoint/2010/main" val="1396211469"/>
              </p:ext>
            </p:extLst>
          </p:nvPr>
        </p:nvGraphicFramePr>
        <p:xfrm>
          <a:off x="1435100" y="1703388"/>
          <a:ext cx="8596312" cy="4034066"/>
        </p:xfrm>
        <a:graphic>
          <a:graphicData uri="http://schemas.openxmlformats.org/drawingml/2006/table">
            <a:tbl>
              <a:tblPr firstRow="1" bandRow="1">
                <a:tableStyleId>{5C22544A-7EE6-4342-B048-85BDC9FD1C3A}</a:tableStyleId>
              </a:tblPr>
              <a:tblGrid>
                <a:gridCol w="4298156"/>
                <a:gridCol w="4298156"/>
              </a:tblGrid>
              <a:tr h="425451">
                <a:tc>
                  <a:txBody>
                    <a:bodyPr/>
                    <a:lstStyle/>
                    <a:p>
                      <a:pPr algn="ctr"/>
                      <a:r>
                        <a:rPr lang="kk-KZ" dirty="0" smtClean="0">
                          <a:latin typeface="Times New Roman" panose="02020603050405020304" pitchFamily="18" charset="0"/>
                          <a:cs typeface="Times New Roman" panose="02020603050405020304" pitchFamily="18" charset="0"/>
                        </a:rPr>
                        <a:t>БОЛАДЫ</a:t>
                      </a:r>
                      <a:endParaRPr lang="ru-RU" dirty="0">
                        <a:latin typeface="Times New Roman" panose="02020603050405020304" pitchFamily="18" charset="0"/>
                        <a:cs typeface="Times New Roman" panose="02020603050405020304" pitchFamily="18" charset="0"/>
                      </a:endParaRPr>
                    </a:p>
                  </a:txBody>
                  <a:tcPr/>
                </a:tc>
                <a:tc>
                  <a:txBody>
                    <a:bodyPr/>
                    <a:lstStyle/>
                    <a:p>
                      <a:pPr algn="ctr"/>
                      <a:r>
                        <a:rPr lang="kk-KZ" dirty="0" smtClean="0">
                          <a:latin typeface="Times New Roman" panose="02020603050405020304" pitchFamily="18" charset="0"/>
                          <a:cs typeface="Times New Roman" panose="02020603050405020304" pitchFamily="18" charset="0"/>
                        </a:rPr>
                        <a:t>БОЛМАЙДЫ</a:t>
                      </a:r>
                      <a:endParaRPr lang="ru-RU" dirty="0">
                        <a:latin typeface="Times New Roman" panose="02020603050405020304" pitchFamily="18" charset="0"/>
                        <a:cs typeface="Times New Roman" panose="02020603050405020304" pitchFamily="18" charset="0"/>
                      </a:endParaRPr>
                    </a:p>
                  </a:txBody>
                  <a:tcPr/>
                </a:tc>
              </a:tr>
              <a:tr h="3608615">
                <a:tc>
                  <a:txBody>
                    <a:bodyPr/>
                    <a:lstStyle/>
                    <a:p>
                      <a:endParaRPr lang="ru-RU" dirty="0"/>
                    </a:p>
                  </a:txBody>
                  <a:tcPr/>
                </a:tc>
                <a:tc>
                  <a:txBody>
                    <a:bodyPr/>
                    <a:lstStyle/>
                    <a:p>
                      <a:endParaRPr lang="ru-RU" dirty="0"/>
                    </a:p>
                  </a:txBody>
                  <a:tcPr/>
                </a:tc>
              </a:tr>
            </a:tbl>
          </a:graphicData>
        </a:graphic>
      </p:graphicFrame>
      <p:pic>
        <p:nvPicPr>
          <p:cNvPr id="6" name="Рисунок 5" descr="C:\Users\Home\Desktop\img5.jpg"/>
          <p:cNvPicPr/>
          <p:nvPr/>
        </p:nvPicPr>
        <p:blipFill rotWithShape="1">
          <a:blip r:embed="rId2">
            <a:extLst>
              <a:ext uri="{28A0092B-C50C-407E-A947-70E740481C1C}">
                <a14:useLocalDpi xmlns:a14="http://schemas.microsoft.com/office/drawing/2010/main" val="0"/>
              </a:ext>
            </a:extLst>
          </a:blip>
          <a:srcRect t="22577" r="49074"/>
          <a:stretch/>
        </p:blipFill>
        <p:spPr bwMode="auto">
          <a:xfrm>
            <a:off x="1549400" y="2355339"/>
            <a:ext cx="4286022" cy="3382115"/>
          </a:xfrm>
          <a:prstGeom prst="rect">
            <a:avLst/>
          </a:prstGeom>
          <a:noFill/>
          <a:ln>
            <a:noFill/>
          </a:ln>
          <a:extLst>
            <a:ext uri="{53640926-AAD7-44D8-BBD7-CCE9431645EC}">
              <a14:shadowObscured xmlns:a14="http://schemas.microsoft.com/office/drawing/2010/main"/>
            </a:ext>
          </a:extLst>
        </p:spPr>
      </p:pic>
      <p:pic>
        <p:nvPicPr>
          <p:cNvPr id="8" name="Рисунок 7" descr="C:\Users\Home\Desktop\img5.jpg"/>
          <p:cNvPicPr/>
          <p:nvPr/>
        </p:nvPicPr>
        <p:blipFill rotWithShape="1">
          <a:blip r:embed="rId2">
            <a:extLst>
              <a:ext uri="{28A0092B-C50C-407E-A947-70E740481C1C}">
                <a14:useLocalDpi xmlns:a14="http://schemas.microsoft.com/office/drawing/2010/main" val="0"/>
              </a:ext>
            </a:extLst>
          </a:blip>
          <a:srcRect l="56321" t="24804"/>
          <a:stretch/>
        </p:blipFill>
        <p:spPr bwMode="auto">
          <a:xfrm>
            <a:off x="5949722" y="2355339"/>
            <a:ext cx="3657600" cy="338211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734393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506186" y="1551216"/>
            <a:ext cx="11185070" cy="2694214"/>
          </a:xfrm>
        </p:spPr>
        <p:txBody>
          <a:bodyPr>
            <a:normAutofit/>
          </a:bodyPr>
          <a:lstStyle/>
          <a:p>
            <a:pPr lvl="0"/>
            <a:r>
              <a:rPr lang="ru-RU" sz="2800" b="1" dirty="0" err="1">
                <a:solidFill>
                  <a:srgbClr val="002060"/>
                </a:solidFill>
                <a:latin typeface="Times New Roman" panose="02020603050405020304" pitchFamily="18" charset="0"/>
                <a:cs typeface="Times New Roman" panose="02020603050405020304" pitchFamily="18" charset="0"/>
              </a:rPr>
              <a:t>Ақпарат</a:t>
            </a:r>
            <a:r>
              <a:rPr lang="ru-RU" sz="2800" b="1" dirty="0">
                <a:solidFill>
                  <a:srgbClr val="002060"/>
                </a:solidFill>
                <a:latin typeface="Times New Roman" panose="02020603050405020304" pitchFamily="18" charset="0"/>
                <a:cs typeface="Times New Roman" panose="02020603050405020304" pitchFamily="18" charset="0"/>
              </a:rPr>
              <a:t> </a:t>
            </a:r>
            <a:r>
              <a:rPr lang="ru-RU" sz="2800" b="1" dirty="0" err="1">
                <a:solidFill>
                  <a:srgbClr val="002060"/>
                </a:solidFill>
                <a:latin typeface="Times New Roman" panose="02020603050405020304" pitchFamily="18" charset="0"/>
                <a:cs typeface="Times New Roman" panose="02020603050405020304" pitchFamily="18" charset="0"/>
              </a:rPr>
              <a:t>ұғымы</a:t>
            </a:r>
            <a:r>
              <a:rPr lang="ru-RU" sz="2800" b="1" dirty="0">
                <a:solidFill>
                  <a:srgbClr val="002060"/>
                </a:solidFill>
                <a:latin typeface="Times New Roman" panose="02020603050405020304" pitchFamily="18" charset="0"/>
                <a:cs typeface="Times New Roman" panose="02020603050405020304" pitchFamily="18" charset="0"/>
              </a:rPr>
              <a:t> мен </a:t>
            </a:r>
            <a:r>
              <a:rPr lang="ru-RU" sz="2800" b="1" dirty="0" err="1">
                <a:solidFill>
                  <a:srgbClr val="002060"/>
                </a:solidFill>
                <a:latin typeface="Times New Roman" panose="02020603050405020304" pitchFamily="18" charset="0"/>
                <a:cs typeface="Times New Roman" panose="02020603050405020304" pitchFamily="18" charset="0"/>
              </a:rPr>
              <a:t>түрлерін</a:t>
            </a:r>
            <a:r>
              <a:rPr lang="ru-RU" sz="2800" b="1" dirty="0">
                <a:solidFill>
                  <a:srgbClr val="002060"/>
                </a:solidFill>
                <a:latin typeface="Times New Roman" panose="02020603050405020304" pitchFamily="18" charset="0"/>
                <a:cs typeface="Times New Roman" panose="02020603050405020304" pitchFamily="18" charset="0"/>
              </a:rPr>
              <a:t> </a:t>
            </a:r>
            <a:r>
              <a:rPr lang="ru-RU" sz="2800" b="1" dirty="0" err="1" smtClean="0">
                <a:solidFill>
                  <a:srgbClr val="002060"/>
                </a:solidFill>
                <a:latin typeface="Times New Roman" panose="02020603050405020304" pitchFamily="18" charset="0"/>
                <a:cs typeface="Times New Roman" panose="02020603050405020304" pitchFamily="18" charset="0"/>
              </a:rPr>
              <a:t>анықтадық</a:t>
            </a:r>
            <a:r>
              <a:rPr lang="ru-RU" sz="2800" b="1" dirty="0">
                <a:solidFill>
                  <a:srgbClr val="002060"/>
                </a:solidFill>
                <a:latin typeface="Times New Roman" panose="02020603050405020304" pitchFamily="18" charset="0"/>
                <a:cs typeface="Times New Roman" panose="02020603050405020304" pitchFamily="18" charset="0"/>
              </a:rPr>
              <a:t>;</a:t>
            </a:r>
          </a:p>
          <a:p>
            <a:pPr lvl="0"/>
            <a:r>
              <a:rPr lang="ru-RU" sz="2800" b="1" dirty="0" err="1">
                <a:solidFill>
                  <a:srgbClr val="002060"/>
                </a:solidFill>
                <a:latin typeface="Times New Roman" panose="02020603050405020304" pitchFamily="18" charset="0"/>
                <a:cs typeface="Times New Roman" panose="02020603050405020304" pitchFamily="18" charset="0"/>
              </a:rPr>
              <a:t>Ақпарат</a:t>
            </a:r>
            <a:r>
              <a:rPr lang="ru-RU" sz="2800" b="1" dirty="0">
                <a:solidFill>
                  <a:srgbClr val="002060"/>
                </a:solidFill>
                <a:latin typeface="Times New Roman" panose="02020603050405020304" pitchFamily="18" charset="0"/>
                <a:cs typeface="Times New Roman" panose="02020603050405020304" pitchFamily="18" charset="0"/>
              </a:rPr>
              <a:t> </a:t>
            </a:r>
            <a:r>
              <a:rPr lang="ru-RU" sz="2800" b="1" dirty="0" err="1" smtClean="0">
                <a:solidFill>
                  <a:srgbClr val="002060"/>
                </a:solidFill>
                <a:latin typeface="Times New Roman" panose="02020603050405020304" pitchFamily="18" charset="0"/>
                <a:cs typeface="Times New Roman" panose="02020603050405020304" pitchFamily="18" charset="0"/>
              </a:rPr>
              <a:t>қасиеттерін</a:t>
            </a:r>
            <a:r>
              <a:rPr lang="ru-RU" sz="2800" b="1" dirty="0" smtClean="0">
                <a:solidFill>
                  <a:srgbClr val="002060"/>
                </a:solidFill>
                <a:latin typeface="Times New Roman" panose="02020603050405020304" pitchFamily="18" charset="0"/>
                <a:cs typeface="Times New Roman" panose="02020603050405020304" pitchFamily="18" charset="0"/>
              </a:rPr>
              <a:t> </a:t>
            </a:r>
            <a:r>
              <a:rPr lang="ru-RU" sz="2800" b="1" dirty="0" err="1" smtClean="0">
                <a:solidFill>
                  <a:srgbClr val="002060"/>
                </a:solidFill>
                <a:latin typeface="Times New Roman" panose="02020603050405020304" pitchFamily="18" charset="0"/>
                <a:cs typeface="Times New Roman" panose="02020603050405020304" pitchFamily="18" charset="0"/>
              </a:rPr>
              <a:t>мысалдар</a:t>
            </a:r>
            <a:r>
              <a:rPr lang="ru-RU" sz="2800" b="1" dirty="0" smtClean="0">
                <a:solidFill>
                  <a:srgbClr val="002060"/>
                </a:solidFill>
                <a:latin typeface="Times New Roman" panose="02020603050405020304" pitchFamily="18" charset="0"/>
                <a:cs typeface="Times New Roman" panose="02020603050405020304" pitchFamily="18" charset="0"/>
              </a:rPr>
              <a:t> </a:t>
            </a:r>
            <a:r>
              <a:rPr lang="ru-RU" sz="2800" b="1" dirty="0" err="1" smtClean="0">
                <a:solidFill>
                  <a:srgbClr val="002060"/>
                </a:solidFill>
                <a:latin typeface="Times New Roman" panose="02020603050405020304" pitchFamily="18" charset="0"/>
                <a:cs typeface="Times New Roman" panose="02020603050405020304" pitchFamily="18" charset="0"/>
              </a:rPr>
              <a:t>келтіре</a:t>
            </a:r>
            <a:r>
              <a:rPr lang="ru-RU" sz="2800" b="1" dirty="0" smtClean="0">
                <a:solidFill>
                  <a:srgbClr val="002060"/>
                </a:solidFill>
                <a:latin typeface="Times New Roman" panose="02020603050405020304" pitchFamily="18" charset="0"/>
                <a:cs typeface="Times New Roman" panose="02020603050405020304" pitchFamily="18" charset="0"/>
              </a:rPr>
              <a:t> </a:t>
            </a:r>
            <a:r>
              <a:rPr lang="ru-RU" sz="2800" b="1" dirty="0" err="1" smtClean="0">
                <a:solidFill>
                  <a:srgbClr val="002060"/>
                </a:solidFill>
                <a:latin typeface="Times New Roman" panose="02020603050405020304" pitchFamily="18" charset="0"/>
                <a:cs typeface="Times New Roman" panose="02020603050405020304" pitchFamily="18" charset="0"/>
              </a:rPr>
              <a:t>отырып</a:t>
            </a:r>
            <a:r>
              <a:rPr lang="ru-RU" sz="2800" b="1" dirty="0" smtClean="0">
                <a:solidFill>
                  <a:srgbClr val="002060"/>
                </a:solidFill>
                <a:latin typeface="Times New Roman" panose="02020603050405020304" pitchFamily="18" charset="0"/>
                <a:cs typeface="Times New Roman" panose="02020603050405020304" pitchFamily="18" charset="0"/>
              </a:rPr>
              <a:t>  </a:t>
            </a:r>
            <a:r>
              <a:rPr lang="ru-RU" sz="2800" b="1" dirty="0" err="1" smtClean="0">
                <a:solidFill>
                  <a:srgbClr val="002060"/>
                </a:solidFill>
                <a:latin typeface="Times New Roman" panose="02020603050405020304" pitchFamily="18" charset="0"/>
                <a:cs typeface="Times New Roman" panose="02020603050405020304" pitchFamily="18" charset="0"/>
              </a:rPr>
              <a:t>салыстырдық</a:t>
            </a:r>
            <a:r>
              <a:rPr lang="ru-RU" sz="2800" b="1" dirty="0">
                <a:solidFill>
                  <a:srgbClr val="002060"/>
                </a:solidFill>
                <a:latin typeface="Times New Roman" panose="02020603050405020304" pitchFamily="18" charset="0"/>
                <a:cs typeface="Times New Roman" panose="02020603050405020304" pitchFamily="18" charset="0"/>
              </a:rPr>
              <a:t>;</a:t>
            </a:r>
          </a:p>
          <a:p>
            <a:r>
              <a:rPr lang="ru-RU" sz="2800" b="1" dirty="0" err="1">
                <a:solidFill>
                  <a:srgbClr val="002060"/>
                </a:solidFill>
                <a:latin typeface="Times New Roman" panose="02020603050405020304" pitchFamily="18" charset="0"/>
                <a:cs typeface="Times New Roman" panose="02020603050405020304" pitchFamily="18" charset="0"/>
              </a:rPr>
              <a:t>Ақпарат</a:t>
            </a:r>
            <a:r>
              <a:rPr lang="ru-RU" sz="2800" b="1" dirty="0">
                <a:solidFill>
                  <a:srgbClr val="002060"/>
                </a:solidFill>
                <a:latin typeface="Times New Roman" panose="02020603050405020304" pitchFamily="18" charset="0"/>
                <a:cs typeface="Times New Roman" panose="02020603050405020304" pitchFamily="18" charset="0"/>
              </a:rPr>
              <a:t> </a:t>
            </a:r>
            <a:r>
              <a:rPr lang="ru-RU" sz="2800" b="1" dirty="0" err="1">
                <a:solidFill>
                  <a:srgbClr val="002060"/>
                </a:solidFill>
                <a:latin typeface="Times New Roman" panose="02020603050405020304" pitchFamily="18" charset="0"/>
                <a:cs typeface="Times New Roman" panose="02020603050405020304" pitchFamily="18" charset="0"/>
              </a:rPr>
              <a:t>қасиеттерін</a:t>
            </a:r>
            <a:r>
              <a:rPr lang="ru-RU" sz="2800" b="1" dirty="0">
                <a:solidFill>
                  <a:srgbClr val="002060"/>
                </a:solidFill>
                <a:latin typeface="Times New Roman" panose="02020603050405020304" pitchFamily="18" charset="0"/>
                <a:cs typeface="Times New Roman" panose="02020603050405020304" pitchFamily="18" charset="0"/>
              </a:rPr>
              <a:t> </a:t>
            </a:r>
            <a:r>
              <a:rPr lang="ru-RU" sz="2800" b="1" dirty="0" err="1">
                <a:solidFill>
                  <a:srgbClr val="002060"/>
                </a:solidFill>
                <a:latin typeface="Times New Roman" panose="02020603050405020304" pitchFamily="18" charset="0"/>
                <a:cs typeface="Times New Roman" panose="02020603050405020304" pitchFamily="18" charset="0"/>
              </a:rPr>
              <a:t>анықтаудың</a:t>
            </a:r>
            <a:r>
              <a:rPr lang="ru-RU" sz="2800" b="1" dirty="0">
                <a:solidFill>
                  <a:srgbClr val="002060"/>
                </a:solidFill>
                <a:latin typeface="Times New Roman" panose="02020603050405020304" pitchFamily="18" charset="0"/>
                <a:cs typeface="Times New Roman" panose="02020603050405020304" pitchFamily="18" charset="0"/>
              </a:rPr>
              <a:t> </a:t>
            </a:r>
            <a:r>
              <a:rPr lang="ru-RU" sz="2800" b="1" dirty="0" err="1">
                <a:solidFill>
                  <a:srgbClr val="002060"/>
                </a:solidFill>
                <a:latin typeface="Times New Roman" panose="02020603050405020304" pitchFamily="18" charset="0"/>
                <a:cs typeface="Times New Roman" panose="02020603050405020304" pitchFamily="18" charset="0"/>
              </a:rPr>
              <a:t>қажеттілігін</a:t>
            </a:r>
            <a:r>
              <a:rPr lang="ru-RU" sz="2800" b="1" dirty="0">
                <a:solidFill>
                  <a:srgbClr val="002060"/>
                </a:solidFill>
                <a:latin typeface="Times New Roman" panose="02020603050405020304" pitchFamily="18" charset="0"/>
                <a:cs typeface="Times New Roman" panose="02020603050405020304" pitchFamily="18" charset="0"/>
              </a:rPr>
              <a:t> </a:t>
            </a:r>
            <a:r>
              <a:rPr lang="ru-RU" sz="2800" b="1" smtClean="0">
                <a:solidFill>
                  <a:srgbClr val="002060"/>
                </a:solidFill>
                <a:latin typeface="Times New Roman" panose="02020603050405020304" pitchFamily="18" charset="0"/>
                <a:cs typeface="Times New Roman" panose="02020603050405020304" pitchFamily="18" charset="0"/>
              </a:rPr>
              <a:t>түсіндірдік</a:t>
            </a:r>
            <a:r>
              <a:rPr lang="ru-RU" sz="2800" b="1" dirty="0" smtClean="0">
                <a:solidFill>
                  <a:srgbClr val="002060"/>
                </a:solidFill>
                <a:latin typeface="Times New Roman" panose="02020603050405020304" pitchFamily="18" charset="0"/>
                <a:cs typeface="Times New Roman" panose="02020603050405020304" pitchFamily="18" charset="0"/>
              </a:rPr>
              <a:t>;</a:t>
            </a:r>
          </a:p>
          <a:p>
            <a:r>
              <a:rPr lang="kk-KZ" sz="2800" b="1" dirty="0" smtClean="0">
                <a:solidFill>
                  <a:srgbClr val="002060"/>
                </a:solidFill>
                <a:latin typeface="Times New Roman" panose="02020603050405020304" pitchFamily="18" charset="0"/>
                <a:cs typeface="Times New Roman" panose="02020603050405020304" pitchFamily="18" charset="0"/>
              </a:rPr>
              <a:t>Компьютердің адам ағзасына зиянды жақтарын ашып көрсеттік.</a:t>
            </a:r>
          </a:p>
          <a:p>
            <a:pPr>
              <a:buFont typeface="Wingdings" panose="05000000000000000000" pitchFamily="2" charset="2"/>
              <a:buChar char="Ø"/>
            </a:pPr>
            <a:endParaRPr lang="ru-RU" sz="2800" b="1" dirty="0">
              <a:solidFill>
                <a:srgbClr val="002060"/>
              </a:solidFill>
              <a:latin typeface="Times New Roman" panose="02020603050405020304" pitchFamily="18" charset="0"/>
              <a:cs typeface="Times New Roman" panose="02020603050405020304" pitchFamily="18" charset="0"/>
            </a:endParaRPr>
          </a:p>
        </p:txBody>
      </p:sp>
      <p:sp>
        <p:nvSpPr>
          <p:cNvPr id="4" name="Прямоугольник 3"/>
          <p:cNvSpPr/>
          <p:nvPr/>
        </p:nvSpPr>
        <p:spPr>
          <a:xfrm>
            <a:off x="677334" y="157100"/>
            <a:ext cx="2661306" cy="584775"/>
          </a:xfrm>
          <a:prstGeom prst="rect">
            <a:avLst/>
          </a:prstGeom>
        </p:spPr>
        <p:txBody>
          <a:bodyPr wrap="none">
            <a:spAutoFit/>
          </a:bodyPr>
          <a:lstStyle/>
          <a:p>
            <a:r>
              <a:rPr lang="kk-KZ" sz="3200" b="1" dirty="0" smtClean="0">
                <a:ln w="22225">
                  <a:solidFill>
                    <a:schemeClr val="accent2"/>
                  </a:solidFill>
                  <a:prstDash val="solid"/>
                </a:ln>
                <a:solidFill>
                  <a:srgbClr val="002060"/>
                </a:solidFill>
                <a:latin typeface="Times New Roman" panose="02020603050405020304" pitchFamily="18" charset="0"/>
                <a:cs typeface="Times New Roman" panose="02020603050405020304" pitchFamily="18" charset="0"/>
              </a:rPr>
              <a:t>Қорытынды:</a:t>
            </a:r>
            <a:endParaRPr lang="ru-RU" sz="3200" b="1" dirty="0">
              <a:ln w="22225">
                <a:solidFill>
                  <a:schemeClr val="accent2"/>
                </a:solidFill>
                <a:prstDash val="solid"/>
              </a:ln>
              <a:solidFill>
                <a:srgbClr val="00206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15263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677334" y="1091953"/>
            <a:ext cx="10943536" cy="4949409"/>
          </a:xfrm>
        </p:spPr>
        <p:txBody>
          <a:bodyPr>
            <a:normAutofit/>
          </a:bodyPr>
          <a:lstStyle/>
          <a:p>
            <a:pPr marL="0" indent="0">
              <a:buNone/>
            </a:pPr>
            <a:r>
              <a:rPr lang="en-AU" sz="2800" dirty="0">
                <a:solidFill>
                  <a:srgbClr val="002060"/>
                </a:solidFill>
                <a:latin typeface="Times New Roman" panose="02020603050405020304" pitchFamily="18" charset="0"/>
                <a:cs typeface="Times New Roman" panose="02020603050405020304" pitchFamily="18" charset="0"/>
              </a:rPr>
              <a:t>9.2.1.1 </a:t>
            </a:r>
            <a:r>
              <a:rPr lang="en-AU" sz="2800" dirty="0" err="1">
                <a:solidFill>
                  <a:srgbClr val="002060"/>
                </a:solidFill>
                <a:latin typeface="Times New Roman" panose="02020603050405020304" pitchFamily="18" charset="0"/>
                <a:cs typeface="Times New Roman" panose="02020603050405020304" pitchFamily="18" charset="0"/>
              </a:rPr>
              <a:t>ақпараттың</a:t>
            </a:r>
            <a:r>
              <a:rPr lang="en-AU" sz="2800" dirty="0">
                <a:solidFill>
                  <a:srgbClr val="002060"/>
                </a:solidFill>
                <a:latin typeface="Times New Roman" panose="02020603050405020304" pitchFamily="18" charset="0"/>
                <a:cs typeface="Times New Roman" panose="02020603050405020304" pitchFamily="18" charset="0"/>
              </a:rPr>
              <a:t> </a:t>
            </a:r>
            <a:r>
              <a:rPr lang="en-AU" sz="2800" dirty="0" err="1">
                <a:solidFill>
                  <a:srgbClr val="002060"/>
                </a:solidFill>
                <a:latin typeface="Times New Roman" panose="02020603050405020304" pitchFamily="18" charset="0"/>
                <a:cs typeface="Times New Roman" panose="02020603050405020304" pitchFamily="18" charset="0"/>
              </a:rPr>
              <a:t>қасиеттерін</a:t>
            </a:r>
            <a:r>
              <a:rPr lang="en-AU" sz="2800" dirty="0">
                <a:solidFill>
                  <a:srgbClr val="002060"/>
                </a:solidFill>
                <a:latin typeface="Times New Roman" panose="02020603050405020304" pitchFamily="18" charset="0"/>
                <a:cs typeface="Times New Roman" panose="02020603050405020304" pitchFamily="18" charset="0"/>
              </a:rPr>
              <a:t> </a:t>
            </a:r>
            <a:r>
              <a:rPr lang="en-AU" sz="2800" dirty="0" err="1">
                <a:solidFill>
                  <a:srgbClr val="002060"/>
                </a:solidFill>
                <a:latin typeface="Times New Roman" panose="02020603050405020304" pitchFamily="18" charset="0"/>
                <a:cs typeface="Times New Roman" panose="02020603050405020304" pitchFamily="18" charset="0"/>
              </a:rPr>
              <a:t>анықтау</a:t>
            </a:r>
            <a:r>
              <a:rPr lang="en-AU" sz="2800" dirty="0">
                <a:solidFill>
                  <a:srgbClr val="002060"/>
                </a:solidFill>
                <a:latin typeface="Times New Roman" panose="02020603050405020304" pitchFamily="18" charset="0"/>
                <a:cs typeface="Times New Roman" panose="02020603050405020304" pitchFamily="18" charset="0"/>
              </a:rPr>
              <a:t> (</a:t>
            </a:r>
            <a:r>
              <a:rPr lang="en-AU" sz="2800" dirty="0" err="1">
                <a:solidFill>
                  <a:srgbClr val="002060"/>
                </a:solidFill>
                <a:latin typeface="Times New Roman" panose="02020603050405020304" pitchFamily="18" charset="0"/>
                <a:cs typeface="Times New Roman" panose="02020603050405020304" pitchFamily="18" charset="0"/>
              </a:rPr>
              <a:t>маңыздылық</a:t>
            </a:r>
            <a:r>
              <a:rPr lang="en-AU" sz="2800" dirty="0">
                <a:solidFill>
                  <a:srgbClr val="002060"/>
                </a:solidFill>
                <a:latin typeface="Times New Roman" panose="02020603050405020304" pitchFamily="18" charset="0"/>
                <a:cs typeface="Times New Roman" panose="02020603050405020304" pitchFamily="18" charset="0"/>
              </a:rPr>
              <a:t>, </a:t>
            </a:r>
            <a:r>
              <a:rPr lang="en-AU" sz="2800" dirty="0" err="1">
                <a:solidFill>
                  <a:srgbClr val="002060"/>
                </a:solidFill>
                <a:latin typeface="Times New Roman" panose="02020603050405020304" pitchFamily="18" charset="0"/>
                <a:cs typeface="Times New Roman" panose="02020603050405020304" pitchFamily="18" charset="0"/>
              </a:rPr>
              <a:t>дәлдік</a:t>
            </a:r>
            <a:r>
              <a:rPr lang="en-AU" sz="2800" dirty="0">
                <a:solidFill>
                  <a:srgbClr val="002060"/>
                </a:solidFill>
                <a:latin typeface="Times New Roman" panose="02020603050405020304" pitchFamily="18" charset="0"/>
                <a:cs typeface="Times New Roman" panose="02020603050405020304" pitchFamily="18" charset="0"/>
              </a:rPr>
              <a:t>, </a:t>
            </a:r>
            <a:r>
              <a:rPr lang="en-AU" sz="2800" dirty="0" err="1">
                <a:solidFill>
                  <a:srgbClr val="002060"/>
                </a:solidFill>
                <a:latin typeface="Times New Roman" panose="02020603050405020304" pitchFamily="18" charset="0"/>
                <a:cs typeface="Times New Roman" panose="02020603050405020304" pitchFamily="18" charset="0"/>
              </a:rPr>
              <a:t>сенімділік</a:t>
            </a:r>
            <a:r>
              <a:rPr lang="en-AU" sz="2800" dirty="0">
                <a:solidFill>
                  <a:srgbClr val="002060"/>
                </a:solidFill>
                <a:latin typeface="Times New Roman" panose="02020603050405020304" pitchFamily="18" charset="0"/>
                <a:cs typeface="Times New Roman" panose="02020603050405020304" pitchFamily="18" charset="0"/>
              </a:rPr>
              <a:t>, </a:t>
            </a:r>
            <a:r>
              <a:rPr lang="en-AU" sz="2800" dirty="0" err="1">
                <a:solidFill>
                  <a:srgbClr val="002060"/>
                </a:solidFill>
                <a:latin typeface="Times New Roman" panose="02020603050405020304" pitchFamily="18" charset="0"/>
                <a:cs typeface="Times New Roman" panose="02020603050405020304" pitchFamily="18" charset="0"/>
              </a:rPr>
              <a:t>құндылық</a:t>
            </a:r>
            <a:r>
              <a:rPr lang="en-AU" sz="2800" dirty="0" smtClean="0">
                <a:solidFill>
                  <a:srgbClr val="002060"/>
                </a:solidFill>
                <a:latin typeface="Times New Roman" panose="02020603050405020304" pitchFamily="18" charset="0"/>
                <a:cs typeface="Times New Roman" panose="02020603050405020304" pitchFamily="18" charset="0"/>
              </a:rPr>
              <a:t>)</a:t>
            </a:r>
            <a:r>
              <a:rPr lang="kk-KZ" sz="2800" dirty="0" smtClean="0">
                <a:solidFill>
                  <a:srgbClr val="002060"/>
                </a:solidFill>
                <a:latin typeface="Times New Roman" panose="02020603050405020304" pitchFamily="18" charset="0"/>
                <a:cs typeface="Times New Roman" panose="02020603050405020304" pitchFamily="18" charset="0"/>
              </a:rPr>
              <a:t>;</a:t>
            </a:r>
            <a:endParaRPr lang="ru-RU" sz="2800" dirty="0" smtClean="0">
              <a:solidFill>
                <a:srgbClr val="002060"/>
              </a:solidFill>
              <a:latin typeface="Times New Roman" panose="02020603050405020304" pitchFamily="18" charset="0"/>
              <a:cs typeface="Times New Roman" panose="02020603050405020304" pitchFamily="18" charset="0"/>
            </a:endParaRPr>
          </a:p>
          <a:p>
            <a:pPr marL="0" indent="0">
              <a:buNone/>
            </a:pPr>
            <a:r>
              <a:rPr lang="kk-KZ" sz="2800" dirty="0">
                <a:solidFill>
                  <a:srgbClr val="002060"/>
                </a:solidFill>
                <a:latin typeface="Times New Roman" panose="02020603050405020304" pitchFamily="18" charset="0"/>
                <a:cs typeface="Times New Roman" panose="02020603050405020304" pitchFamily="18" charset="0"/>
              </a:rPr>
              <a:t>9.4.1.1. компьютерде ұзақ уақыты жұмыс істеу тәуекелін сыни түрде бағалау</a:t>
            </a:r>
            <a:endParaRPr lang="ru-RU" sz="2800" dirty="0">
              <a:solidFill>
                <a:srgbClr val="002060"/>
              </a:solidFill>
              <a:latin typeface="Times New Roman" panose="02020603050405020304" pitchFamily="18" charset="0"/>
              <a:cs typeface="Times New Roman" panose="02020603050405020304" pitchFamily="18" charset="0"/>
            </a:endParaRPr>
          </a:p>
          <a:p>
            <a:pPr marL="0" indent="0">
              <a:buNone/>
            </a:pPr>
            <a:endParaRPr lang="kk-KZ" sz="3600" dirty="0" smtClean="0">
              <a:latin typeface="Times New Roman" panose="02020603050405020304" pitchFamily="18" charset="0"/>
              <a:cs typeface="Times New Roman" panose="02020603050405020304" pitchFamily="18" charset="0"/>
            </a:endParaRPr>
          </a:p>
          <a:p>
            <a:pPr marL="0" indent="0">
              <a:buNone/>
            </a:pPr>
            <a:endParaRPr lang="kk-KZ" sz="36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kk-KZ" sz="2800" dirty="0" smtClean="0">
                <a:solidFill>
                  <a:srgbClr val="002060"/>
                </a:solidFill>
                <a:latin typeface="Times New Roman" panose="02020603050405020304" pitchFamily="18" charset="0"/>
                <a:cs typeface="Times New Roman" panose="02020603050405020304" pitchFamily="18" charset="0"/>
              </a:rPr>
              <a:t>Ақпарат </a:t>
            </a:r>
            <a:r>
              <a:rPr lang="kk-KZ" sz="2800" dirty="0">
                <a:solidFill>
                  <a:srgbClr val="002060"/>
                </a:solidFill>
                <a:latin typeface="Times New Roman" panose="02020603050405020304" pitchFamily="18" charset="0"/>
                <a:cs typeface="Times New Roman" panose="02020603050405020304" pitchFamily="18" charset="0"/>
              </a:rPr>
              <a:t>ұғымы мен түрлерін </a:t>
            </a:r>
            <a:r>
              <a:rPr lang="kk-KZ" sz="2800" dirty="0" smtClean="0">
                <a:solidFill>
                  <a:srgbClr val="002060"/>
                </a:solidFill>
                <a:latin typeface="Times New Roman" panose="02020603050405020304" pitchFamily="18" charset="0"/>
                <a:cs typeface="Times New Roman" panose="02020603050405020304" pitchFamily="18" charset="0"/>
              </a:rPr>
              <a:t>анықтау;</a:t>
            </a:r>
            <a:endParaRPr lang="kk-KZ" sz="3600" dirty="0" smtClean="0">
              <a:solidFill>
                <a:srgbClr val="002060"/>
              </a:solidFill>
            </a:endParaRPr>
          </a:p>
          <a:p>
            <a:pPr>
              <a:buFont typeface="Wingdings" panose="05000000000000000000" pitchFamily="2" charset="2"/>
              <a:buChar char="ü"/>
            </a:pPr>
            <a:r>
              <a:rPr lang="kk-KZ" sz="2800" dirty="0">
                <a:solidFill>
                  <a:srgbClr val="002060"/>
                </a:solidFill>
                <a:latin typeface="Times New Roman" panose="02020603050405020304" pitchFamily="18" charset="0"/>
                <a:cs typeface="Times New Roman" panose="02020603050405020304" pitchFamily="18" charset="0"/>
              </a:rPr>
              <a:t>Ақпарат қасиеттерін </a:t>
            </a:r>
            <a:r>
              <a:rPr lang="kk-KZ" sz="2800" dirty="0" smtClean="0">
                <a:solidFill>
                  <a:srgbClr val="002060"/>
                </a:solidFill>
                <a:latin typeface="Times New Roman" panose="02020603050405020304" pitchFamily="18" charset="0"/>
                <a:cs typeface="Times New Roman" panose="02020603050405020304" pitchFamily="18" charset="0"/>
              </a:rPr>
              <a:t>салыстыру;</a:t>
            </a:r>
          </a:p>
          <a:p>
            <a:pPr>
              <a:buFont typeface="Wingdings" panose="05000000000000000000" pitchFamily="2" charset="2"/>
              <a:buChar char="ü"/>
            </a:pPr>
            <a:r>
              <a:rPr lang="kk-KZ" sz="2800" dirty="0">
                <a:solidFill>
                  <a:srgbClr val="002060"/>
                </a:solidFill>
                <a:latin typeface="Times New Roman" panose="02020603050405020304" pitchFamily="18" charset="0"/>
                <a:cs typeface="Times New Roman" panose="02020603050405020304" pitchFamily="18" charset="0"/>
              </a:rPr>
              <a:t>Ақпарат қасиеттерін анықтаудың қажеттілігін түсіндіру</a:t>
            </a:r>
            <a:r>
              <a:rPr lang="kk-KZ" sz="2800" dirty="0">
                <a:latin typeface="Times New Roman" panose="02020603050405020304" pitchFamily="18" charset="0"/>
                <a:cs typeface="Times New Roman" panose="02020603050405020304" pitchFamily="18" charset="0"/>
              </a:rPr>
              <a:t>.</a:t>
            </a:r>
            <a:endParaRPr lang="ru-RU" sz="2800" dirty="0">
              <a:latin typeface="Times New Roman" panose="02020603050405020304" pitchFamily="18" charset="0"/>
              <a:cs typeface="Times New Roman" panose="02020603050405020304" pitchFamily="18" charset="0"/>
            </a:endParaRPr>
          </a:p>
        </p:txBody>
      </p:sp>
      <p:sp>
        <p:nvSpPr>
          <p:cNvPr id="4" name="Прямоугольник 3"/>
          <p:cNvSpPr/>
          <p:nvPr/>
        </p:nvSpPr>
        <p:spPr>
          <a:xfrm>
            <a:off x="4141417" y="268523"/>
            <a:ext cx="2808333" cy="584775"/>
          </a:xfrm>
          <a:prstGeom prst="rect">
            <a:avLst/>
          </a:prstGeom>
          <a:noFill/>
        </p:spPr>
        <p:txBody>
          <a:bodyPr wrap="none" lIns="91440" tIns="45720" rIns="91440" bIns="45720">
            <a:spAutoFit/>
          </a:bodyPr>
          <a:lstStyle/>
          <a:p>
            <a:pPr algn="ctr"/>
            <a:r>
              <a:rPr lang="kk-KZ" sz="3200" b="1" cap="none" spc="0" dirty="0" smtClean="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rPr>
              <a:t>Оқу мақсаты:</a:t>
            </a:r>
            <a:endParaRPr lang="ru-RU" sz="3200" b="1" cap="none" spc="0" dirty="0">
              <a:ln w="22225">
                <a:solidFill>
                  <a:schemeClr val="accent2"/>
                </a:solidFill>
                <a:prstDash val="solid"/>
              </a:ln>
              <a:solidFill>
                <a:schemeClr val="accent2">
                  <a:lumMod val="40000"/>
                  <a:lumOff val="60000"/>
                </a:schemeClr>
              </a:solidFill>
              <a:effectLst/>
            </a:endParaRPr>
          </a:p>
        </p:txBody>
      </p:sp>
      <p:sp>
        <p:nvSpPr>
          <p:cNvPr id="5" name="Прямоугольник 4"/>
          <p:cNvSpPr/>
          <p:nvPr/>
        </p:nvSpPr>
        <p:spPr>
          <a:xfrm>
            <a:off x="3726308" y="3340197"/>
            <a:ext cx="3956083" cy="584775"/>
          </a:xfrm>
          <a:prstGeom prst="rect">
            <a:avLst/>
          </a:prstGeom>
          <a:noFill/>
        </p:spPr>
        <p:txBody>
          <a:bodyPr wrap="none" lIns="91440" tIns="45720" rIns="91440" bIns="45720">
            <a:spAutoFit/>
          </a:bodyPr>
          <a:lstStyle/>
          <a:p>
            <a:pPr algn="ctr"/>
            <a:r>
              <a:rPr lang="kk-KZ" sz="3200" b="1" cap="none" spc="0" dirty="0" smtClean="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rPr>
              <a:t>Сабақтың мақсаты:</a:t>
            </a:r>
            <a:endParaRPr lang="ru-RU" sz="32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47736745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28474" y="1577868"/>
            <a:ext cx="11461072" cy="4920586"/>
          </a:xfrm>
        </p:spPr>
        <p:txBody>
          <a:bodyPr>
            <a:noAutofit/>
          </a:bodyPr>
          <a:lstStyle/>
          <a:p>
            <a:pPr marL="457200" indent="-457200" algn="l">
              <a:buFont typeface="Wingdings" panose="05000000000000000000" pitchFamily="2" charset="2"/>
              <a:buChar char="ü"/>
            </a:pPr>
            <a:r>
              <a:rPr lang="kk-KZ" sz="2800" dirty="0" smtClean="0">
                <a:solidFill>
                  <a:srgbClr val="002060"/>
                </a:solidFill>
                <a:latin typeface="Times New Roman" panose="02020603050405020304" pitchFamily="18" charset="0"/>
                <a:cs typeface="Times New Roman" panose="02020603050405020304" pitchFamily="18" charset="0"/>
              </a:rPr>
              <a:t>Ақпарат </a:t>
            </a:r>
            <a:r>
              <a:rPr lang="kk-KZ" sz="2800" dirty="0">
                <a:solidFill>
                  <a:srgbClr val="002060"/>
                </a:solidFill>
                <a:latin typeface="Times New Roman" panose="02020603050405020304" pitchFamily="18" charset="0"/>
                <a:cs typeface="Times New Roman" panose="02020603050405020304" pitchFamily="18" charset="0"/>
              </a:rPr>
              <a:t>дегеніміз не?</a:t>
            </a:r>
            <a:endParaRPr lang="ru-RU" sz="2800" dirty="0">
              <a:solidFill>
                <a:srgbClr val="002060"/>
              </a:solidFill>
              <a:latin typeface="Times New Roman" panose="02020603050405020304" pitchFamily="18" charset="0"/>
              <a:cs typeface="Times New Roman" panose="02020603050405020304" pitchFamily="18" charset="0"/>
            </a:endParaRPr>
          </a:p>
          <a:p>
            <a:pPr marL="457200" indent="-457200" algn="l">
              <a:buFont typeface="Wingdings" panose="05000000000000000000" pitchFamily="2" charset="2"/>
              <a:buChar char="Ø"/>
            </a:pPr>
            <a:r>
              <a:rPr lang="kk-KZ" sz="2800" dirty="0" smtClean="0">
                <a:solidFill>
                  <a:srgbClr val="002060"/>
                </a:solidFill>
                <a:latin typeface="Times New Roman" panose="02020603050405020304" pitchFamily="18" charset="0"/>
                <a:cs typeface="Times New Roman" panose="02020603050405020304" pitchFamily="18" charset="0"/>
              </a:rPr>
              <a:t>Ақпаратты </a:t>
            </a:r>
            <a:r>
              <a:rPr lang="kk-KZ" sz="2800" dirty="0">
                <a:solidFill>
                  <a:srgbClr val="002060"/>
                </a:solidFill>
                <a:latin typeface="Times New Roman" panose="02020603050405020304" pitchFamily="18" charset="0"/>
                <a:cs typeface="Times New Roman" panose="02020603050405020304" pitchFamily="18" charset="0"/>
              </a:rPr>
              <a:t>қабылдаудың қандай түрлері бар</a:t>
            </a:r>
            <a:r>
              <a:rPr lang="kk-KZ" sz="2800" dirty="0" smtClean="0">
                <a:solidFill>
                  <a:srgbClr val="002060"/>
                </a:solidFill>
                <a:latin typeface="Times New Roman" panose="02020603050405020304" pitchFamily="18" charset="0"/>
                <a:cs typeface="Times New Roman" panose="02020603050405020304" pitchFamily="18" charset="0"/>
              </a:rPr>
              <a:t>?</a:t>
            </a:r>
          </a:p>
          <a:p>
            <a:pPr marL="457200" indent="-457200" algn="l">
              <a:buFont typeface="Wingdings" panose="05000000000000000000" pitchFamily="2" charset="2"/>
              <a:buChar char="Ø"/>
            </a:pPr>
            <a:r>
              <a:rPr lang="kk-KZ" sz="2800" dirty="0" smtClean="0">
                <a:solidFill>
                  <a:srgbClr val="002060"/>
                </a:solidFill>
                <a:latin typeface="Times New Roman" panose="02020603050405020304" pitchFamily="18" charset="0"/>
                <a:cs typeface="Times New Roman" panose="02020603050405020304" pitchFamily="18" charset="0"/>
              </a:rPr>
              <a:t>Ақпарат арнасы деген не?</a:t>
            </a:r>
          </a:p>
          <a:p>
            <a:pPr marL="457200" indent="-457200" algn="l">
              <a:buFont typeface="Wingdings" panose="05000000000000000000" pitchFamily="2" charset="2"/>
              <a:buChar char="Ø"/>
            </a:pPr>
            <a:r>
              <a:rPr lang="kk-KZ" sz="2800" dirty="0" smtClean="0">
                <a:solidFill>
                  <a:srgbClr val="002060"/>
                </a:solidFill>
                <a:latin typeface="Times New Roman" panose="02020603050405020304" pitchFamily="18" charset="0"/>
                <a:cs typeface="Times New Roman" panose="02020603050405020304" pitchFamily="18" charset="0"/>
              </a:rPr>
              <a:t>Ақпарат қандай қасиеттерге ие?</a:t>
            </a:r>
            <a:endParaRPr lang="ru-RU" sz="2800" dirty="0">
              <a:solidFill>
                <a:srgbClr val="002060"/>
              </a:solidFill>
              <a:latin typeface="Times New Roman" panose="02020603050405020304" pitchFamily="18" charset="0"/>
              <a:cs typeface="Times New Roman" panose="02020603050405020304" pitchFamily="18" charset="0"/>
            </a:endParaRPr>
          </a:p>
          <a:p>
            <a:pPr marL="457200" indent="-457200" algn="l">
              <a:buFont typeface="Wingdings" panose="05000000000000000000" pitchFamily="2" charset="2"/>
              <a:buChar char="Ø"/>
            </a:pPr>
            <a:r>
              <a:rPr lang="kk-KZ" sz="2800" dirty="0" smtClean="0">
                <a:solidFill>
                  <a:srgbClr val="002060"/>
                </a:solidFill>
                <a:latin typeface="Times New Roman" panose="02020603050405020304" pitchFamily="18" charset="0"/>
                <a:cs typeface="Times New Roman" panose="02020603050405020304" pitchFamily="18" charset="0"/>
              </a:rPr>
              <a:t>Ақпараттың </a:t>
            </a:r>
            <a:r>
              <a:rPr lang="kk-KZ" sz="2800" dirty="0">
                <a:solidFill>
                  <a:srgbClr val="002060"/>
                </a:solidFill>
                <a:latin typeface="Times New Roman" panose="02020603050405020304" pitchFamily="18" charset="0"/>
                <a:cs typeface="Times New Roman" panose="02020603050405020304" pitchFamily="18" charset="0"/>
              </a:rPr>
              <a:t>адам өміріндегі маңызы жайлы не </a:t>
            </a:r>
            <a:r>
              <a:rPr lang="kk-KZ" sz="2800" dirty="0" smtClean="0">
                <a:solidFill>
                  <a:srgbClr val="002060"/>
                </a:solidFill>
                <a:latin typeface="Times New Roman" panose="02020603050405020304" pitchFamily="18" charset="0"/>
                <a:cs typeface="Times New Roman" panose="02020603050405020304" pitchFamily="18" charset="0"/>
              </a:rPr>
              <a:t>айтуға болады?</a:t>
            </a:r>
          </a:p>
          <a:p>
            <a:pPr marL="457200" indent="-457200" algn="l">
              <a:buFont typeface="Wingdings" panose="05000000000000000000" pitchFamily="2" charset="2"/>
              <a:buChar char="Ø"/>
            </a:pPr>
            <a:r>
              <a:rPr lang="kk-KZ" sz="2800" dirty="0" smtClean="0">
                <a:solidFill>
                  <a:srgbClr val="002060"/>
                </a:solidFill>
                <a:latin typeface="Times New Roman" panose="02020603050405020304" pitchFamily="18" charset="0"/>
                <a:cs typeface="Times New Roman" panose="02020603050405020304" pitchFamily="18" charset="0"/>
              </a:rPr>
              <a:t>Компьютерде жұмыс жасаудың техникалық қауіпсіздік ережелері қандай?</a:t>
            </a:r>
          </a:p>
          <a:p>
            <a:pPr marL="457200" indent="-457200" algn="l">
              <a:buFont typeface="Wingdings" panose="05000000000000000000" pitchFamily="2" charset="2"/>
              <a:buChar char="ü"/>
            </a:pPr>
            <a:endParaRPr lang="ru-RU" sz="2800" dirty="0">
              <a:solidFill>
                <a:srgbClr val="002060"/>
              </a:solidFill>
              <a:latin typeface="Times New Roman" panose="02020603050405020304" pitchFamily="18" charset="0"/>
              <a:cs typeface="Times New Roman" panose="02020603050405020304" pitchFamily="18" charset="0"/>
            </a:endParaRPr>
          </a:p>
        </p:txBody>
      </p:sp>
      <p:sp>
        <p:nvSpPr>
          <p:cNvPr id="5" name="Прямоугольник 4"/>
          <p:cNvSpPr/>
          <p:nvPr/>
        </p:nvSpPr>
        <p:spPr>
          <a:xfrm>
            <a:off x="3334411" y="381298"/>
            <a:ext cx="4951676" cy="707886"/>
          </a:xfrm>
          <a:prstGeom prst="rect">
            <a:avLst/>
          </a:prstGeom>
          <a:noFill/>
        </p:spPr>
        <p:txBody>
          <a:bodyPr wrap="none" lIns="91440" tIns="45720" rIns="91440" bIns="45720">
            <a:spAutoFit/>
          </a:bodyPr>
          <a:lstStyle/>
          <a:p>
            <a:pPr algn="ctr"/>
            <a:r>
              <a:rPr lang="kk-KZ" sz="4000" b="1" cap="none" spc="0" dirty="0" smtClean="0">
                <a:ln w="22225">
                  <a:solidFill>
                    <a:schemeClr val="accent2"/>
                  </a:solidFill>
                  <a:prstDash val="solid"/>
                </a:ln>
                <a:solidFill>
                  <a:srgbClr val="002060"/>
                </a:solidFill>
                <a:effectLst/>
                <a:latin typeface="Times New Roman" panose="02020603050405020304" pitchFamily="18" charset="0"/>
                <a:cs typeface="Times New Roman" panose="02020603050405020304" pitchFamily="18" charset="0"/>
              </a:rPr>
              <a:t>«Миға шабуыл» әдіс</a:t>
            </a:r>
            <a:endParaRPr lang="ru-RU" sz="4000" b="1" cap="none" spc="0" dirty="0">
              <a:ln w="22225">
                <a:solidFill>
                  <a:schemeClr val="accent2"/>
                </a:solidFill>
                <a:prstDash val="solid"/>
              </a:ln>
              <a:solidFill>
                <a:srgbClr val="002060"/>
              </a:solidFill>
              <a:effectLst/>
            </a:endParaRPr>
          </a:p>
        </p:txBody>
      </p:sp>
    </p:spTree>
    <p:extLst>
      <p:ext uri="{BB962C8B-B14F-4D97-AF65-F5344CB8AC3E}">
        <p14:creationId xmlns:p14="http://schemas.microsoft.com/office/powerpoint/2010/main" val="41247557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863071" y="1346201"/>
            <a:ext cx="10266891" cy="3880773"/>
          </a:xfrm>
        </p:spPr>
        <p:txBody>
          <a:bodyPr/>
          <a:lstStyle/>
          <a:p>
            <a:pPr lvl="0">
              <a:buFont typeface="Wingdings" panose="05000000000000000000" pitchFamily="2" charset="2"/>
              <a:buChar char="Ø"/>
            </a:pPr>
            <a:r>
              <a:rPr lang="kk-KZ" sz="2400" dirty="0">
                <a:solidFill>
                  <a:srgbClr val="002060"/>
                </a:solidFill>
                <a:latin typeface="Times New Roman" panose="02020603050405020304" pitchFamily="18" charset="0"/>
                <a:cs typeface="Times New Roman" panose="02020603050405020304" pitchFamily="18" charset="0"/>
              </a:rPr>
              <a:t>Ақпарат ұғымы мен оның түрлері;</a:t>
            </a:r>
            <a:endParaRPr lang="ru-RU" sz="2400" dirty="0">
              <a:solidFill>
                <a:srgbClr val="002060"/>
              </a:solidFill>
              <a:latin typeface="Times New Roman" panose="02020603050405020304" pitchFamily="18" charset="0"/>
              <a:cs typeface="Times New Roman" panose="02020603050405020304" pitchFamily="18" charset="0"/>
            </a:endParaRPr>
          </a:p>
          <a:p>
            <a:pPr lvl="0">
              <a:buFont typeface="Wingdings" panose="05000000000000000000" pitchFamily="2" charset="2"/>
              <a:buChar char="Ø"/>
            </a:pPr>
            <a:r>
              <a:rPr lang="kk-KZ" sz="2400" dirty="0">
                <a:solidFill>
                  <a:srgbClr val="002060"/>
                </a:solidFill>
                <a:latin typeface="Times New Roman" panose="02020603050405020304" pitchFamily="18" charset="0"/>
                <a:cs typeface="Times New Roman" panose="02020603050405020304" pitchFamily="18" charset="0"/>
              </a:rPr>
              <a:t>Ақпараттың негізгі қасиеттері;</a:t>
            </a:r>
            <a:endParaRPr lang="ru-RU" sz="2400" dirty="0">
              <a:solidFill>
                <a:srgbClr val="002060"/>
              </a:solidFill>
              <a:latin typeface="Times New Roman" panose="02020603050405020304" pitchFamily="18" charset="0"/>
              <a:cs typeface="Times New Roman" panose="02020603050405020304" pitchFamily="18" charset="0"/>
            </a:endParaRPr>
          </a:p>
          <a:p>
            <a:pPr lvl="0">
              <a:buFont typeface="Wingdings" panose="05000000000000000000" pitchFamily="2" charset="2"/>
              <a:buChar char="Ø"/>
            </a:pPr>
            <a:r>
              <a:rPr lang="kk-KZ" sz="2400" dirty="0">
                <a:solidFill>
                  <a:srgbClr val="002060"/>
                </a:solidFill>
                <a:latin typeface="Times New Roman" panose="02020603050405020304" pitchFamily="18" charset="0"/>
                <a:cs typeface="Times New Roman" panose="02020603050405020304" pitchFamily="18" charset="0"/>
              </a:rPr>
              <a:t>Ақпарат қасиеттерін анықтаудың қажеттілігі;</a:t>
            </a:r>
            <a:endParaRPr lang="ru-RU" sz="2400" dirty="0">
              <a:solidFill>
                <a:srgbClr val="002060"/>
              </a:solidFill>
              <a:latin typeface="Times New Roman" panose="02020603050405020304" pitchFamily="18" charset="0"/>
              <a:cs typeface="Times New Roman" panose="02020603050405020304" pitchFamily="18" charset="0"/>
            </a:endParaRPr>
          </a:p>
          <a:p>
            <a:pPr lvl="0">
              <a:buFont typeface="Wingdings" panose="05000000000000000000" pitchFamily="2" charset="2"/>
              <a:buChar char="Ø"/>
            </a:pPr>
            <a:r>
              <a:rPr lang="kk-KZ" sz="2400" dirty="0">
                <a:solidFill>
                  <a:srgbClr val="002060"/>
                </a:solidFill>
                <a:latin typeface="Times New Roman" panose="02020603050405020304" pitchFamily="18" charset="0"/>
                <a:cs typeface="Times New Roman" panose="02020603050405020304" pitchFamily="18" charset="0"/>
              </a:rPr>
              <a:t>Компьютермен жұмыс істеудің зияндық жақтарынан қорғанудың маңыздылығы.</a:t>
            </a:r>
            <a:endParaRPr lang="ru-RU" sz="2400" dirty="0">
              <a:solidFill>
                <a:srgbClr val="002060"/>
              </a:solidFill>
              <a:latin typeface="Times New Roman" panose="02020603050405020304" pitchFamily="18" charset="0"/>
              <a:cs typeface="Times New Roman" panose="02020603050405020304" pitchFamily="18" charset="0"/>
            </a:endParaRPr>
          </a:p>
          <a:p>
            <a:pPr marL="0" indent="0">
              <a:buNone/>
            </a:pPr>
            <a:endParaRPr lang="ru-RU" dirty="0"/>
          </a:p>
        </p:txBody>
      </p:sp>
      <p:sp>
        <p:nvSpPr>
          <p:cNvPr id="4" name="Прямоугольник 3"/>
          <p:cNvSpPr/>
          <p:nvPr/>
        </p:nvSpPr>
        <p:spPr>
          <a:xfrm>
            <a:off x="3039080" y="295572"/>
            <a:ext cx="3873175" cy="584775"/>
          </a:xfrm>
          <a:prstGeom prst="rect">
            <a:avLst/>
          </a:prstGeom>
          <a:noFill/>
        </p:spPr>
        <p:txBody>
          <a:bodyPr wrap="none" lIns="91440" tIns="45720" rIns="91440" bIns="45720">
            <a:spAutoFit/>
          </a:bodyPr>
          <a:lstStyle/>
          <a:p>
            <a:pPr algn="ctr"/>
            <a:r>
              <a:rPr lang="kk-KZ" sz="3200" b="1" cap="none" spc="0" dirty="0" smtClean="0">
                <a:ln w="22225">
                  <a:solidFill>
                    <a:schemeClr val="accent2"/>
                  </a:solidFill>
                  <a:prstDash val="solid"/>
                </a:ln>
                <a:solidFill>
                  <a:srgbClr val="002060"/>
                </a:solidFill>
                <a:effectLst/>
                <a:latin typeface="Times New Roman" panose="02020603050405020304" pitchFamily="18" charset="0"/>
                <a:cs typeface="Times New Roman" panose="02020603050405020304" pitchFamily="18" charset="0"/>
              </a:rPr>
              <a:t>Сабақтың барысы</a:t>
            </a:r>
            <a:r>
              <a:rPr lang="kk-KZ" sz="3200" b="1" cap="none" spc="0" dirty="0" smtClean="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rPr>
              <a:t>:</a:t>
            </a:r>
            <a:endParaRPr lang="ru-RU" sz="3200" b="1" cap="none" spc="0" dirty="0">
              <a:ln w="22225">
                <a:solidFill>
                  <a:schemeClr val="accent2"/>
                </a:solidFill>
                <a:prstDash val="solid"/>
              </a:ln>
              <a:solidFill>
                <a:schemeClr val="accent2">
                  <a:lumMod val="40000"/>
                  <a:lumOff val="60000"/>
                </a:schemeClr>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09473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05934" y="417392"/>
            <a:ext cx="8596668" cy="739806"/>
          </a:xfrm>
        </p:spPr>
        <p:txBody>
          <a:bodyPr>
            <a:normAutofit/>
          </a:bodyPr>
          <a:lstStyle/>
          <a:p>
            <a:pPr algn="ctr"/>
            <a:r>
              <a:rPr lang="kk-KZ" sz="3200" b="1" dirty="0" smtClean="0">
                <a:solidFill>
                  <a:srgbClr val="0070C0"/>
                </a:solidFill>
                <a:latin typeface="Times New Roman" panose="02020603050405020304" pitchFamily="18" charset="0"/>
                <a:cs typeface="Times New Roman" panose="02020603050405020304" pitchFamily="18" charset="0"/>
              </a:rPr>
              <a:t>Ақпараттың негізгі қасиеттері</a:t>
            </a:r>
            <a:endParaRPr lang="ru-RU" sz="3200" b="1" dirty="0">
              <a:solidFill>
                <a:srgbClr val="0070C0"/>
              </a:solidFill>
              <a:latin typeface="Times New Roman" panose="02020603050405020304" pitchFamily="18" charset="0"/>
              <a:cs typeface="Times New Roman" panose="02020603050405020304" pitchFamily="18" charset="0"/>
            </a:endParaRPr>
          </a:p>
        </p:txBody>
      </p:sp>
      <p:sp>
        <p:nvSpPr>
          <p:cNvPr id="3" name="Объект 2"/>
          <p:cNvSpPr>
            <a:spLocks noGrp="1"/>
          </p:cNvSpPr>
          <p:nvPr>
            <p:ph idx="1"/>
          </p:nvPr>
        </p:nvSpPr>
        <p:spPr>
          <a:xfrm>
            <a:off x="657225" y="1385888"/>
            <a:ext cx="11016910" cy="5307875"/>
          </a:xfrm>
        </p:spPr>
        <p:txBody>
          <a:bodyPr>
            <a:normAutofit/>
          </a:bodyPr>
          <a:lstStyle/>
          <a:p>
            <a:pPr marL="0" indent="0">
              <a:spcBef>
                <a:spcPts val="0"/>
              </a:spcBef>
              <a:buNone/>
            </a:pPr>
            <a:r>
              <a:rPr lang="kk-KZ" sz="2800" b="1" dirty="0" smtClean="0">
                <a:solidFill>
                  <a:srgbClr val="002060"/>
                </a:solidFill>
                <a:latin typeface="Times New Roman" panose="02020603050405020304" pitchFamily="18" charset="0"/>
                <a:cs typeface="Times New Roman" panose="02020603050405020304" pitchFamily="18" charset="0"/>
              </a:rPr>
              <a:t>	Ақпарат</a:t>
            </a:r>
            <a:r>
              <a:rPr lang="kk-KZ" sz="2800" dirty="0" smtClean="0">
                <a:solidFill>
                  <a:srgbClr val="002060"/>
                </a:solidFill>
                <a:latin typeface="Times New Roman" panose="02020603050405020304" pitchFamily="18" charset="0"/>
                <a:cs typeface="Times New Roman" panose="02020603050405020304" pitchFamily="18" charset="0"/>
              </a:rPr>
              <a:t> – сақтау, өңдеу, жеткізу және пайдалану нысаны  болып табылатын қоршаған ортада болып жатқан мәліметтер  мен өзгерістер.</a:t>
            </a:r>
          </a:p>
          <a:p>
            <a:pPr marL="0" indent="0">
              <a:spcBef>
                <a:spcPts val="0"/>
              </a:spcBef>
              <a:buNone/>
            </a:pPr>
            <a:r>
              <a:rPr lang="kk-KZ" sz="2800" dirty="0">
                <a:solidFill>
                  <a:srgbClr val="002060"/>
                </a:solidFill>
                <a:latin typeface="Times New Roman" panose="02020603050405020304" pitchFamily="18" charset="0"/>
                <a:cs typeface="Times New Roman" panose="02020603050405020304" pitchFamily="18" charset="0"/>
              </a:rPr>
              <a:t>	</a:t>
            </a:r>
            <a:r>
              <a:rPr lang="kk-KZ" sz="2800" dirty="0" smtClean="0">
                <a:solidFill>
                  <a:srgbClr val="002060"/>
                </a:solidFill>
                <a:latin typeface="Times New Roman" panose="02020603050405020304" pitchFamily="18" charset="0"/>
                <a:cs typeface="Times New Roman" panose="02020603050405020304" pitchFamily="18" charset="0"/>
              </a:rPr>
              <a:t>Кез келген  нысан сияқты  ақпараттардың да өзіндік қасиеттері бар.</a:t>
            </a:r>
            <a:endParaRPr lang="ru-RU" sz="2800" dirty="0">
              <a:solidFill>
                <a:srgbClr val="002060"/>
              </a:solidFill>
              <a:latin typeface="Times New Roman" panose="02020603050405020304" pitchFamily="18" charset="0"/>
              <a:cs typeface="Times New Roman" panose="02020603050405020304" pitchFamily="18" charset="0"/>
            </a:endParaRPr>
          </a:p>
          <a:p>
            <a:pPr marL="0" indent="0">
              <a:spcBef>
                <a:spcPts val="0"/>
              </a:spcBef>
              <a:buNone/>
            </a:pPr>
            <a:r>
              <a:rPr lang="kk-KZ" sz="2800" dirty="0" smtClean="0">
                <a:solidFill>
                  <a:srgbClr val="002060"/>
                </a:solidFill>
                <a:latin typeface="Times New Roman" panose="02020603050405020304" pitchFamily="18" charset="0"/>
                <a:cs typeface="Times New Roman" panose="02020603050405020304" pitchFamily="18" charset="0"/>
              </a:rPr>
              <a:t>	Ақпарат табиғат пен қоғам нысандарынан ерекшеленетін белгісі – оның екіжақтылығы.</a:t>
            </a:r>
          </a:p>
          <a:p>
            <a:pPr marL="0" indent="0">
              <a:spcBef>
                <a:spcPts val="0"/>
              </a:spcBef>
              <a:buNone/>
            </a:pPr>
            <a:endParaRPr lang="kk-KZ" sz="2800" dirty="0" smtClean="0">
              <a:solidFill>
                <a:srgbClr val="002060"/>
              </a:solidFill>
              <a:latin typeface="Times New Roman" panose="02020603050405020304" pitchFamily="18" charset="0"/>
              <a:cs typeface="Times New Roman" panose="02020603050405020304" pitchFamily="18" charset="0"/>
            </a:endParaRPr>
          </a:p>
          <a:p>
            <a:pPr marL="0" indent="0">
              <a:spcBef>
                <a:spcPts val="0"/>
              </a:spcBef>
              <a:buNone/>
            </a:pPr>
            <a:endParaRPr lang="kk-KZ" sz="2800" dirty="0">
              <a:solidFill>
                <a:srgbClr val="002060"/>
              </a:solidFill>
              <a:latin typeface="Times New Roman" panose="02020603050405020304" pitchFamily="18" charset="0"/>
              <a:cs typeface="Times New Roman" panose="02020603050405020304" pitchFamily="18" charset="0"/>
            </a:endParaRPr>
          </a:p>
          <a:p>
            <a:pPr marL="0" indent="0">
              <a:spcBef>
                <a:spcPts val="0"/>
              </a:spcBef>
              <a:buNone/>
            </a:pPr>
            <a:endParaRPr lang="kk-KZ" sz="2800" dirty="0" smtClean="0">
              <a:solidFill>
                <a:srgbClr val="002060"/>
              </a:solidFill>
              <a:latin typeface="Times New Roman" panose="02020603050405020304" pitchFamily="18" charset="0"/>
              <a:cs typeface="Times New Roman" panose="02020603050405020304" pitchFamily="18" charset="0"/>
            </a:endParaRPr>
          </a:p>
          <a:p>
            <a:pPr marL="0" indent="0">
              <a:spcBef>
                <a:spcPts val="0"/>
              </a:spcBef>
              <a:buNone/>
            </a:pPr>
            <a:endParaRPr lang="kk-KZ" sz="2800" dirty="0">
              <a:solidFill>
                <a:srgbClr val="002060"/>
              </a:solidFill>
              <a:latin typeface="Times New Roman" panose="02020603050405020304" pitchFamily="18" charset="0"/>
              <a:cs typeface="Times New Roman" panose="02020603050405020304" pitchFamily="18" charset="0"/>
            </a:endParaRPr>
          </a:p>
          <a:p>
            <a:pPr marL="0" indent="0">
              <a:spcBef>
                <a:spcPts val="0"/>
              </a:spcBef>
              <a:buNone/>
            </a:pPr>
            <a:endParaRPr lang="kk-KZ" sz="2800" dirty="0" smtClean="0">
              <a:solidFill>
                <a:srgbClr val="002060"/>
              </a:solidFill>
              <a:latin typeface="Times New Roman" panose="02020603050405020304" pitchFamily="18" charset="0"/>
              <a:cs typeface="Times New Roman" panose="02020603050405020304" pitchFamily="18" charset="0"/>
            </a:endParaRPr>
          </a:p>
          <a:p>
            <a:pPr marL="0" indent="0">
              <a:spcBef>
                <a:spcPts val="0"/>
              </a:spcBef>
              <a:buNone/>
            </a:pPr>
            <a:endParaRPr lang="ru-RU" sz="2800" dirty="0">
              <a:solidFill>
                <a:srgbClr val="002060"/>
              </a:solidFill>
              <a:latin typeface="Times New Roman" panose="02020603050405020304" pitchFamily="18" charset="0"/>
              <a:cs typeface="Times New Roman" panose="02020603050405020304" pitchFamily="18" charset="0"/>
            </a:endParaRPr>
          </a:p>
        </p:txBody>
      </p:sp>
      <p:grpSp>
        <p:nvGrpSpPr>
          <p:cNvPr id="10" name="Группа 9"/>
          <p:cNvGrpSpPr/>
          <p:nvPr/>
        </p:nvGrpSpPr>
        <p:grpSpPr>
          <a:xfrm>
            <a:off x="3187619" y="3971176"/>
            <a:ext cx="5256294" cy="2015287"/>
            <a:chOff x="3106888" y="4063975"/>
            <a:chExt cx="4522286" cy="1442925"/>
          </a:xfrm>
        </p:grpSpPr>
        <p:sp>
          <p:nvSpPr>
            <p:cNvPr id="5" name="Овал 4"/>
            <p:cNvSpPr/>
            <p:nvPr/>
          </p:nvSpPr>
          <p:spPr>
            <a:xfrm>
              <a:off x="4720190" y="4063975"/>
              <a:ext cx="1737360" cy="5943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kk-KZ" sz="1600" b="1" dirty="0">
                  <a:effectLst/>
                  <a:latin typeface="Times New Roman" panose="02020603050405020304" pitchFamily="18" charset="0"/>
                  <a:ea typeface="Calibri" panose="020F0502020204030204" pitchFamily="34" charset="0"/>
                  <a:cs typeface="Times New Roman" panose="02020603050405020304" pitchFamily="18" charset="0"/>
                </a:rPr>
                <a:t>АҚПАРАТ</a:t>
              </a:r>
              <a:endParaRPr lang="ru-RU" sz="1100" dirty="0">
                <a:effectLst/>
                <a:ea typeface="Calibri" panose="020F0502020204030204" pitchFamily="34" charset="0"/>
                <a:cs typeface="Times New Roman" panose="02020603050405020304" pitchFamily="18" charset="0"/>
              </a:endParaRPr>
            </a:p>
          </p:txBody>
        </p:sp>
        <p:sp>
          <p:nvSpPr>
            <p:cNvPr id="6" name="Прямоугольник 5"/>
            <p:cNvSpPr/>
            <p:nvPr/>
          </p:nvSpPr>
          <p:spPr>
            <a:xfrm>
              <a:off x="3106888" y="5057320"/>
              <a:ext cx="1645920" cy="4495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kk-KZ" sz="1400" b="1" dirty="0">
                  <a:effectLst/>
                  <a:latin typeface="Times New Roman" panose="02020603050405020304" pitchFamily="18" charset="0"/>
                  <a:ea typeface="Calibri" panose="020F0502020204030204" pitchFamily="34" charset="0"/>
                  <a:cs typeface="Times New Roman" panose="02020603050405020304" pitchFamily="18" charset="0"/>
                </a:rPr>
                <a:t>ОБЪЕКТИВТІ</a:t>
              </a:r>
              <a:endParaRPr lang="ru-RU" sz="1100" dirty="0">
                <a:effectLst/>
                <a:ea typeface="Calibri" panose="020F0502020204030204" pitchFamily="34" charset="0"/>
                <a:cs typeface="Times New Roman" panose="02020603050405020304" pitchFamily="18" charset="0"/>
              </a:endParaRPr>
            </a:p>
          </p:txBody>
        </p:sp>
        <p:sp>
          <p:nvSpPr>
            <p:cNvPr id="7" name="Прямоугольник 6"/>
            <p:cNvSpPr/>
            <p:nvPr/>
          </p:nvSpPr>
          <p:spPr>
            <a:xfrm>
              <a:off x="5983254" y="5057320"/>
              <a:ext cx="1645920" cy="4495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kk-KZ" sz="1400" b="1" dirty="0" smtClean="0">
                  <a:latin typeface="Times New Roman" panose="02020603050405020304" pitchFamily="18" charset="0"/>
                  <a:ea typeface="Calibri" panose="020F0502020204030204" pitchFamily="34" charset="0"/>
                  <a:cs typeface="Times New Roman" panose="02020603050405020304" pitchFamily="18" charset="0"/>
                </a:rPr>
                <a:t>СУБЪ</a:t>
              </a:r>
              <a:r>
                <a:rPr lang="kk-KZ" sz="1400" b="1" dirty="0" smtClean="0">
                  <a:effectLst/>
                  <a:latin typeface="Times New Roman" panose="02020603050405020304" pitchFamily="18" charset="0"/>
                  <a:ea typeface="Calibri" panose="020F0502020204030204" pitchFamily="34" charset="0"/>
                  <a:cs typeface="Times New Roman" panose="02020603050405020304" pitchFamily="18" charset="0"/>
                </a:rPr>
                <a:t>ЕКТИВТІ</a:t>
              </a:r>
              <a:endParaRPr lang="ru-RU" sz="1100" dirty="0">
                <a:effectLst/>
                <a:ea typeface="Calibri" panose="020F0502020204030204" pitchFamily="34" charset="0"/>
                <a:cs typeface="Times New Roman" panose="02020603050405020304" pitchFamily="18" charset="0"/>
              </a:endParaRPr>
            </a:p>
          </p:txBody>
        </p:sp>
        <p:cxnSp>
          <p:nvCxnSpPr>
            <p:cNvPr id="8" name="Прямая со стрелкой 7"/>
            <p:cNvCxnSpPr/>
            <p:nvPr/>
          </p:nvCxnSpPr>
          <p:spPr>
            <a:xfrm flipH="1">
              <a:off x="3879276" y="4459606"/>
              <a:ext cx="1158240" cy="571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Прямая со стрелкой 8"/>
            <p:cNvCxnSpPr/>
            <p:nvPr/>
          </p:nvCxnSpPr>
          <p:spPr>
            <a:xfrm>
              <a:off x="6140223" y="4535223"/>
              <a:ext cx="838200" cy="5105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70160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677334" y="457201"/>
            <a:ext cx="10570674" cy="5584162"/>
          </a:xfrm>
        </p:spPr>
        <p:txBody>
          <a:bodyPr>
            <a:normAutofit/>
          </a:bodyPr>
          <a:lstStyle/>
          <a:p>
            <a:pPr marL="0" indent="0" algn="ctr">
              <a:buNone/>
            </a:pPr>
            <a:r>
              <a:rPr lang="kk-KZ" sz="3600" b="1" dirty="0" smtClean="0">
                <a:solidFill>
                  <a:srgbClr val="002060"/>
                </a:solidFill>
                <a:latin typeface="Times New Roman" panose="02020603050405020304" pitchFamily="18" charset="0"/>
                <a:cs typeface="Times New Roman" panose="02020603050405020304" pitchFamily="18" charset="0"/>
              </a:rPr>
              <a:t>Ақпараттың негізгі қасиеттерін қарастырайық:</a:t>
            </a:r>
          </a:p>
          <a:p>
            <a:pPr marL="0" indent="0">
              <a:buNone/>
            </a:pPr>
            <a:endParaRPr lang="ru-RU" sz="2800" dirty="0">
              <a:solidFill>
                <a:srgbClr val="002060"/>
              </a:solidFill>
              <a:latin typeface="Times New Roman" panose="02020603050405020304" pitchFamily="18" charset="0"/>
              <a:cs typeface="Times New Roman" panose="02020603050405020304" pitchFamily="18" charset="0"/>
            </a:endParaRPr>
          </a:p>
        </p:txBody>
      </p:sp>
      <p:cxnSp>
        <p:nvCxnSpPr>
          <p:cNvPr id="41" name="Прямая со стрелкой 40"/>
          <p:cNvCxnSpPr>
            <a:stCxn id="5" idx="2"/>
            <a:endCxn id="5" idx="2"/>
          </p:cNvCxnSpPr>
          <p:nvPr/>
        </p:nvCxnSpPr>
        <p:spPr>
          <a:xfrm>
            <a:off x="5528047" y="4159026"/>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1" name="Группа 50"/>
          <p:cNvGrpSpPr/>
          <p:nvPr/>
        </p:nvGrpSpPr>
        <p:grpSpPr>
          <a:xfrm>
            <a:off x="914400" y="1500189"/>
            <a:ext cx="9144000" cy="4014786"/>
            <a:chOff x="1275097" y="2428042"/>
            <a:chExt cx="7796402" cy="3022847"/>
          </a:xfrm>
        </p:grpSpPr>
        <p:sp>
          <p:nvSpPr>
            <p:cNvPr id="5" name="Скругленный прямоугольник 4"/>
            <p:cNvSpPr/>
            <p:nvPr/>
          </p:nvSpPr>
          <p:spPr>
            <a:xfrm>
              <a:off x="4178997" y="3407939"/>
              <a:ext cx="2059620" cy="10220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sz="2000" b="1" dirty="0" smtClean="0">
                  <a:latin typeface="Times New Roman" panose="02020603050405020304" pitchFamily="18" charset="0"/>
                  <a:cs typeface="Times New Roman" panose="02020603050405020304" pitchFamily="18" charset="0"/>
                </a:rPr>
                <a:t>Ақпараттың қасиеттері</a:t>
              </a:r>
              <a:endParaRPr lang="ru-RU" sz="2000" b="1" dirty="0">
                <a:latin typeface="Times New Roman" panose="02020603050405020304" pitchFamily="18" charset="0"/>
                <a:cs typeface="Times New Roman" panose="02020603050405020304" pitchFamily="18" charset="0"/>
              </a:endParaRPr>
            </a:p>
          </p:txBody>
        </p:sp>
        <p:sp>
          <p:nvSpPr>
            <p:cNvPr id="6" name="Скругленный прямоугольник 5"/>
            <p:cNvSpPr/>
            <p:nvPr/>
          </p:nvSpPr>
          <p:spPr>
            <a:xfrm>
              <a:off x="4143486" y="2428042"/>
              <a:ext cx="2130641" cy="4527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sz="2000" b="1" dirty="0">
                  <a:latin typeface="Times New Roman" panose="02020603050405020304" pitchFamily="18" charset="0"/>
                  <a:cs typeface="Times New Roman" panose="02020603050405020304" pitchFamily="18" charset="0"/>
                </a:rPr>
                <a:t>Н</a:t>
              </a:r>
              <a:r>
                <a:rPr lang="kk-KZ" sz="2000" b="1" dirty="0" smtClean="0">
                  <a:latin typeface="Times New Roman" panose="02020603050405020304" pitchFamily="18" charset="0"/>
                  <a:cs typeface="Times New Roman" panose="02020603050405020304" pitchFamily="18" charset="0"/>
                </a:rPr>
                <a:t>ақтылығы</a:t>
              </a:r>
              <a:endParaRPr lang="ru-RU" sz="2000" b="1" dirty="0">
                <a:latin typeface="Times New Roman" panose="02020603050405020304" pitchFamily="18" charset="0"/>
                <a:cs typeface="Times New Roman" panose="02020603050405020304" pitchFamily="18" charset="0"/>
              </a:endParaRPr>
            </a:p>
          </p:txBody>
        </p:sp>
        <p:sp>
          <p:nvSpPr>
            <p:cNvPr id="7" name="Скругленный прямоугольник 6"/>
            <p:cNvSpPr/>
            <p:nvPr/>
          </p:nvSpPr>
          <p:spPr>
            <a:xfrm>
              <a:off x="1417467" y="2871926"/>
              <a:ext cx="2130641" cy="4527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sz="2000" b="1" dirty="0" smtClean="0">
                  <a:latin typeface="Times New Roman" panose="02020603050405020304" pitchFamily="18" charset="0"/>
                  <a:cs typeface="Times New Roman" panose="02020603050405020304" pitchFamily="18" charset="0"/>
                </a:rPr>
                <a:t>Өзектілігі</a:t>
              </a:r>
              <a:endParaRPr lang="ru-RU" sz="2000" b="1" dirty="0">
                <a:latin typeface="Times New Roman" panose="02020603050405020304" pitchFamily="18" charset="0"/>
                <a:cs typeface="Times New Roman" panose="02020603050405020304" pitchFamily="18" charset="0"/>
              </a:endParaRPr>
            </a:p>
          </p:txBody>
        </p:sp>
        <p:sp>
          <p:nvSpPr>
            <p:cNvPr id="8" name="Скругленный прямоугольник 7"/>
            <p:cNvSpPr/>
            <p:nvPr/>
          </p:nvSpPr>
          <p:spPr>
            <a:xfrm>
              <a:off x="1355160" y="3773009"/>
              <a:ext cx="2130641" cy="4527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sz="2000" b="1" dirty="0" smtClean="0">
                  <a:latin typeface="Times New Roman" panose="02020603050405020304" pitchFamily="18" charset="0"/>
                  <a:cs typeface="Times New Roman" panose="02020603050405020304" pitchFamily="18" charset="0"/>
                </a:rPr>
                <a:t>Анықтылығы</a:t>
              </a:r>
              <a:endParaRPr lang="ru-RU" sz="2000" b="1" dirty="0">
                <a:latin typeface="Times New Roman" panose="02020603050405020304" pitchFamily="18" charset="0"/>
                <a:cs typeface="Times New Roman" panose="02020603050405020304" pitchFamily="18" charset="0"/>
              </a:endParaRPr>
            </a:p>
          </p:txBody>
        </p:sp>
        <p:sp>
          <p:nvSpPr>
            <p:cNvPr id="9" name="Скругленный прямоугольник 8"/>
            <p:cNvSpPr/>
            <p:nvPr/>
          </p:nvSpPr>
          <p:spPr>
            <a:xfrm>
              <a:off x="1275097" y="4671925"/>
              <a:ext cx="2130641" cy="4527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sz="2000" b="1" dirty="0" smtClean="0">
                  <a:latin typeface="Times New Roman" panose="02020603050405020304" pitchFamily="18" charset="0"/>
                  <a:cs typeface="Times New Roman" panose="02020603050405020304" pitchFamily="18" charset="0"/>
                </a:rPr>
                <a:t>Құндылығы</a:t>
              </a:r>
              <a:endParaRPr lang="ru-RU" sz="2000" b="1" dirty="0">
                <a:latin typeface="Times New Roman" panose="02020603050405020304" pitchFamily="18" charset="0"/>
                <a:cs typeface="Times New Roman" panose="02020603050405020304" pitchFamily="18" charset="0"/>
              </a:endParaRPr>
            </a:p>
          </p:txBody>
        </p:sp>
        <p:sp>
          <p:nvSpPr>
            <p:cNvPr id="10" name="Скругленный прямоугольник 9"/>
            <p:cNvSpPr/>
            <p:nvPr/>
          </p:nvSpPr>
          <p:spPr>
            <a:xfrm>
              <a:off x="4107976" y="4898305"/>
              <a:ext cx="2166151" cy="5525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sz="2000" b="1" dirty="0" smtClean="0">
                  <a:latin typeface="Times New Roman" panose="02020603050405020304" pitchFamily="18" charset="0"/>
                  <a:cs typeface="Times New Roman" panose="02020603050405020304" pitchFamily="18" charset="0"/>
                </a:rPr>
                <a:t>Толықтығы</a:t>
              </a:r>
              <a:endParaRPr lang="ru-RU" sz="2000" b="1" dirty="0">
                <a:latin typeface="Times New Roman" panose="02020603050405020304" pitchFamily="18" charset="0"/>
                <a:cs typeface="Times New Roman" panose="02020603050405020304" pitchFamily="18" charset="0"/>
              </a:endParaRPr>
            </a:p>
          </p:txBody>
        </p:sp>
        <p:sp>
          <p:nvSpPr>
            <p:cNvPr id="11" name="Скругленный прямоугольник 10"/>
            <p:cNvSpPr/>
            <p:nvPr/>
          </p:nvSpPr>
          <p:spPr>
            <a:xfrm>
              <a:off x="6940858" y="2871926"/>
              <a:ext cx="2130641" cy="4527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sz="2000" b="1" dirty="0" smtClean="0">
                  <a:latin typeface="Times New Roman" panose="02020603050405020304" pitchFamily="18" charset="0"/>
                  <a:cs typeface="Times New Roman" panose="02020603050405020304" pitchFamily="18" charset="0"/>
                </a:rPr>
                <a:t>Дәлдігі</a:t>
              </a:r>
              <a:endParaRPr lang="ru-RU" sz="2000" b="1" dirty="0">
                <a:latin typeface="Times New Roman" panose="02020603050405020304" pitchFamily="18" charset="0"/>
                <a:cs typeface="Times New Roman" panose="02020603050405020304" pitchFamily="18" charset="0"/>
              </a:endParaRPr>
            </a:p>
          </p:txBody>
        </p:sp>
        <p:sp>
          <p:nvSpPr>
            <p:cNvPr id="12" name="Скругленный прямоугольник 11"/>
            <p:cNvSpPr/>
            <p:nvPr/>
          </p:nvSpPr>
          <p:spPr>
            <a:xfrm>
              <a:off x="6874440" y="3804081"/>
              <a:ext cx="2130641" cy="4527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sz="2000" b="1" dirty="0" smtClean="0">
                  <a:latin typeface="Times New Roman" panose="02020603050405020304" pitchFamily="18" charset="0"/>
                  <a:cs typeface="Times New Roman" panose="02020603050405020304" pitchFamily="18" charset="0"/>
                </a:rPr>
                <a:t>Қолжетімділігі</a:t>
              </a:r>
              <a:endParaRPr lang="ru-RU" sz="2000" b="1" dirty="0">
                <a:latin typeface="Times New Roman" panose="02020603050405020304" pitchFamily="18" charset="0"/>
                <a:cs typeface="Times New Roman" panose="02020603050405020304" pitchFamily="18" charset="0"/>
              </a:endParaRPr>
            </a:p>
          </p:txBody>
        </p:sp>
        <p:sp>
          <p:nvSpPr>
            <p:cNvPr id="13" name="Скругленный прямоугольник 12"/>
            <p:cNvSpPr/>
            <p:nvPr/>
          </p:nvSpPr>
          <p:spPr>
            <a:xfrm>
              <a:off x="6940856" y="4680804"/>
              <a:ext cx="2130641" cy="45276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kk-KZ" sz="2000" b="1" dirty="0" smtClean="0">
                  <a:latin typeface="Times New Roman" panose="02020603050405020304" pitchFamily="18" charset="0"/>
                  <a:cs typeface="Times New Roman" panose="02020603050405020304" pitchFamily="18" charset="0"/>
                </a:rPr>
                <a:t>Объективтілігі</a:t>
              </a:r>
              <a:endParaRPr lang="ru-RU" sz="2000" b="1" dirty="0">
                <a:latin typeface="Times New Roman" panose="02020603050405020304" pitchFamily="18" charset="0"/>
                <a:cs typeface="Times New Roman" panose="02020603050405020304" pitchFamily="18" charset="0"/>
              </a:endParaRPr>
            </a:p>
          </p:txBody>
        </p:sp>
        <p:cxnSp>
          <p:nvCxnSpPr>
            <p:cNvPr id="15" name="Прямая со стрелкой 14"/>
            <p:cNvCxnSpPr>
              <a:stCxn id="5" idx="0"/>
              <a:endCxn id="6" idx="2"/>
            </p:cNvCxnSpPr>
            <p:nvPr/>
          </p:nvCxnSpPr>
          <p:spPr>
            <a:xfrm flipV="1">
              <a:off x="5208807" y="2880803"/>
              <a:ext cx="0" cy="5271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Прямая со стрелкой 27"/>
            <p:cNvCxnSpPr>
              <a:stCxn id="5" idx="2"/>
              <a:endCxn id="10" idx="0"/>
            </p:cNvCxnSpPr>
            <p:nvPr/>
          </p:nvCxnSpPr>
          <p:spPr>
            <a:xfrm flipH="1">
              <a:off x="5191052" y="4429956"/>
              <a:ext cx="17755" cy="468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Прямая со стрелкой 29"/>
            <p:cNvCxnSpPr>
              <a:stCxn id="5" idx="3"/>
              <a:endCxn id="11" idx="1"/>
            </p:cNvCxnSpPr>
            <p:nvPr/>
          </p:nvCxnSpPr>
          <p:spPr>
            <a:xfrm flipV="1">
              <a:off x="6238617" y="3098307"/>
              <a:ext cx="702241" cy="8206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Прямая со стрелкой 34"/>
            <p:cNvCxnSpPr/>
            <p:nvPr/>
          </p:nvCxnSpPr>
          <p:spPr>
            <a:xfrm flipH="1" flipV="1">
              <a:off x="3570465" y="3023907"/>
              <a:ext cx="601543" cy="8206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Прямая со стрелкой 36"/>
            <p:cNvCxnSpPr/>
            <p:nvPr/>
          </p:nvCxnSpPr>
          <p:spPr>
            <a:xfrm>
              <a:off x="6238617" y="3941142"/>
              <a:ext cx="635823" cy="1115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Прямая со стрелкой 38"/>
            <p:cNvCxnSpPr>
              <a:stCxn id="5" idx="1"/>
              <a:endCxn id="8" idx="3"/>
            </p:cNvCxnSpPr>
            <p:nvPr/>
          </p:nvCxnSpPr>
          <p:spPr>
            <a:xfrm flipH="1">
              <a:off x="3485801" y="3918948"/>
              <a:ext cx="693196" cy="80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Прямая со стрелкой 42"/>
            <p:cNvCxnSpPr>
              <a:stCxn id="5" idx="3"/>
              <a:endCxn id="13" idx="1"/>
            </p:cNvCxnSpPr>
            <p:nvPr/>
          </p:nvCxnSpPr>
          <p:spPr>
            <a:xfrm>
              <a:off x="6238617" y="3918948"/>
              <a:ext cx="702239" cy="9882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Прямая со стрелкой 44"/>
            <p:cNvCxnSpPr>
              <a:stCxn id="5" idx="1"/>
              <a:endCxn id="9" idx="3"/>
            </p:cNvCxnSpPr>
            <p:nvPr/>
          </p:nvCxnSpPr>
          <p:spPr>
            <a:xfrm flipH="1">
              <a:off x="3405738" y="3918948"/>
              <a:ext cx="773259" cy="9793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105188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50088" y="500064"/>
            <a:ext cx="11549849" cy="6057900"/>
          </a:xfrm>
        </p:spPr>
        <p:txBody>
          <a:bodyPr>
            <a:normAutofit lnSpcReduction="10000"/>
          </a:bodyPr>
          <a:lstStyle/>
          <a:p>
            <a:pPr marL="0" indent="0" algn="just">
              <a:spcBef>
                <a:spcPts val="0"/>
              </a:spcBef>
              <a:buNone/>
            </a:pPr>
            <a:r>
              <a:rPr lang="kk-KZ" sz="2000" b="1" dirty="0" smtClean="0">
                <a:solidFill>
                  <a:srgbClr val="002060"/>
                </a:solidFill>
                <a:latin typeface="Times New Roman" panose="02020603050405020304" pitchFamily="18" charset="0"/>
                <a:cs typeface="Times New Roman" panose="02020603050405020304" pitchFamily="18" charset="0"/>
              </a:rPr>
              <a:t>	</a:t>
            </a:r>
            <a:r>
              <a:rPr lang="kk-KZ" sz="2800" b="1" dirty="0" smtClean="0">
                <a:solidFill>
                  <a:srgbClr val="0070C0"/>
                </a:solidFill>
                <a:latin typeface="Times New Roman" panose="02020603050405020304" pitchFamily="18" charset="0"/>
                <a:cs typeface="Times New Roman" panose="02020603050405020304" pitchFamily="18" charset="0"/>
              </a:rPr>
              <a:t>Өзектілігі.  </a:t>
            </a:r>
            <a:r>
              <a:rPr lang="kk-KZ" sz="2800" dirty="0" smtClean="0">
                <a:solidFill>
                  <a:srgbClr val="002060"/>
                </a:solidFill>
                <a:latin typeface="Times New Roman" panose="02020603050405020304" pitchFamily="18" charset="0"/>
                <a:cs typeface="Times New Roman" panose="02020603050405020304" pitchFamily="18" charset="0"/>
              </a:rPr>
              <a:t>Дер кезінде  алынған ақпарат тура ақпаратты береді.  </a:t>
            </a:r>
            <a:r>
              <a:rPr lang="kk-KZ" sz="2800" u="sng" dirty="0" smtClean="0">
                <a:solidFill>
                  <a:srgbClr val="002060"/>
                </a:solidFill>
                <a:latin typeface="Times New Roman" panose="02020603050405020304" pitchFamily="18" charset="0"/>
                <a:cs typeface="Times New Roman" panose="02020603050405020304" pitchFamily="18" charset="0"/>
              </a:rPr>
              <a:t>Мысалы: </a:t>
            </a:r>
            <a:r>
              <a:rPr lang="kk-KZ" sz="2800" i="1" dirty="0" smtClean="0">
                <a:solidFill>
                  <a:srgbClr val="002060"/>
                </a:solidFill>
                <a:latin typeface="Times New Roman" panose="02020603050405020304" pitchFamily="18" charset="0"/>
                <a:cs typeface="Times New Roman" panose="02020603050405020304" pitchFamily="18" charset="0"/>
              </a:rPr>
              <a:t>«Қазіргі уақытта сіздің есепшотыңызда 5000 теңге бар»</a:t>
            </a:r>
            <a:endParaRPr lang="ru-RU" sz="2800" i="1" dirty="0">
              <a:solidFill>
                <a:srgbClr val="002060"/>
              </a:solidFill>
              <a:latin typeface="Times New Roman" panose="02020603050405020304" pitchFamily="18" charset="0"/>
              <a:cs typeface="Times New Roman" panose="02020603050405020304" pitchFamily="18" charset="0"/>
            </a:endParaRPr>
          </a:p>
          <a:p>
            <a:pPr marL="0" indent="0" algn="just">
              <a:spcBef>
                <a:spcPts val="0"/>
              </a:spcBef>
              <a:buNone/>
            </a:pPr>
            <a:r>
              <a:rPr lang="kk-KZ" sz="2800" b="1" dirty="0" smtClean="0">
                <a:solidFill>
                  <a:srgbClr val="0070C0"/>
                </a:solidFill>
                <a:latin typeface="Times New Roman" panose="02020603050405020304" pitchFamily="18" charset="0"/>
                <a:cs typeface="Times New Roman" panose="02020603050405020304" pitchFamily="18" charset="0"/>
              </a:rPr>
              <a:t>	Дәлдігі.  </a:t>
            </a:r>
            <a:r>
              <a:rPr lang="kk-KZ" sz="2800" dirty="0" smtClean="0">
                <a:solidFill>
                  <a:srgbClr val="002060"/>
                </a:solidFill>
                <a:latin typeface="Times New Roman" panose="02020603050405020304" pitchFamily="18" charset="0"/>
                <a:cs typeface="Times New Roman" panose="02020603050405020304" pitchFamily="18" charset="0"/>
              </a:rPr>
              <a:t>Бұл – қажетті  дәрежедегі нақты нысанға  байланысты ақпараттың  сәйкестік дәрежесін сипаттайтын қасиет. Дәлдік - жадының  негізгі қасиеті.    </a:t>
            </a:r>
            <a:r>
              <a:rPr lang="kk-KZ" sz="2800" u="sng" dirty="0" smtClean="0">
                <a:solidFill>
                  <a:srgbClr val="002060"/>
                </a:solidFill>
                <a:latin typeface="Times New Roman" panose="02020603050405020304" pitchFamily="18" charset="0"/>
                <a:cs typeface="Times New Roman" panose="02020603050405020304" pitchFamily="18" charset="0"/>
              </a:rPr>
              <a:t>Мысалы: </a:t>
            </a:r>
            <a:r>
              <a:rPr lang="kk-KZ" sz="2800" i="1" dirty="0" smtClean="0">
                <a:solidFill>
                  <a:srgbClr val="002060"/>
                </a:solidFill>
                <a:latin typeface="Times New Roman" panose="02020603050405020304" pitchFamily="18" charset="0"/>
                <a:cs typeface="Times New Roman" panose="02020603050405020304" pitchFamily="18" charset="0"/>
              </a:rPr>
              <a:t>«5*5</a:t>
            </a:r>
            <a:r>
              <a:rPr lang="en-US" sz="2800" i="1" dirty="0" smtClean="0">
                <a:solidFill>
                  <a:srgbClr val="002060"/>
                </a:solidFill>
                <a:latin typeface="Times New Roman" panose="02020603050405020304" pitchFamily="18" charset="0"/>
                <a:cs typeface="Times New Roman" panose="02020603050405020304" pitchFamily="18" charset="0"/>
              </a:rPr>
              <a:t>=25</a:t>
            </a:r>
            <a:r>
              <a:rPr lang="kk-KZ" sz="2800" i="1" dirty="0" smtClean="0">
                <a:solidFill>
                  <a:srgbClr val="002060"/>
                </a:solidFill>
                <a:latin typeface="Times New Roman" panose="02020603050405020304" pitchFamily="18" charset="0"/>
                <a:cs typeface="Times New Roman" panose="02020603050405020304" pitchFamily="18" charset="0"/>
              </a:rPr>
              <a:t>»</a:t>
            </a:r>
          </a:p>
          <a:p>
            <a:pPr marL="0" indent="0" algn="just">
              <a:spcBef>
                <a:spcPts val="0"/>
              </a:spcBef>
              <a:buNone/>
            </a:pPr>
            <a:r>
              <a:rPr lang="kk-KZ" sz="2800" b="1" dirty="0" smtClean="0">
                <a:solidFill>
                  <a:srgbClr val="002060"/>
                </a:solidFill>
                <a:latin typeface="Times New Roman" panose="02020603050405020304" pitchFamily="18" charset="0"/>
                <a:cs typeface="Times New Roman" panose="02020603050405020304" pitchFamily="18" charset="0"/>
              </a:rPr>
              <a:t>	</a:t>
            </a:r>
            <a:r>
              <a:rPr lang="kk-KZ" sz="2800" b="1" dirty="0" smtClean="0">
                <a:solidFill>
                  <a:srgbClr val="0070C0"/>
                </a:solidFill>
                <a:latin typeface="Times New Roman" panose="02020603050405020304" pitchFamily="18" charset="0"/>
                <a:cs typeface="Times New Roman" panose="02020603050405020304" pitchFamily="18" charset="0"/>
              </a:rPr>
              <a:t>Нақтылығы. </a:t>
            </a:r>
            <a:r>
              <a:rPr lang="kk-KZ" sz="2800" dirty="0" smtClean="0">
                <a:solidFill>
                  <a:srgbClr val="002060"/>
                </a:solidFill>
                <a:latin typeface="Times New Roman" panose="02020603050405020304" pitchFamily="18" charset="0"/>
                <a:cs typeface="Times New Roman" panose="02020603050405020304" pitchFamily="18" charset="0"/>
              </a:rPr>
              <a:t>Істің ақиқат жағдайын бейнелейтін ақпарат.  Бұл қасиет нақты, нақты емес  болып бөлінеді.  </a:t>
            </a:r>
            <a:r>
              <a:rPr lang="kk-KZ" sz="2800" u="sng" dirty="0" smtClean="0">
                <a:solidFill>
                  <a:srgbClr val="002060"/>
                </a:solidFill>
                <a:latin typeface="Times New Roman" panose="02020603050405020304" pitchFamily="18" charset="0"/>
                <a:cs typeface="Times New Roman" panose="02020603050405020304" pitchFamily="18" charset="0"/>
              </a:rPr>
              <a:t>Мысалы: </a:t>
            </a:r>
            <a:r>
              <a:rPr lang="kk-KZ" sz="2800" dirty="0" smtClean="0">
                <a:solidFill>
                  <a:srgbClr val="002060"/>
                </a:solidFill>
                <a:latin typeface="Times New Roman" panose="02020603050405020304" pitchFamily="18" charset="0"/>
                <a:cs typeface="Times New Roman" panose="02020603050405020304" pitchFamily="18" charset="0"/>
              </a:rPr>
              <a:t>Нақты ақпарат - </a:t>
            </a:r>
            <a:r>
              <a:rPr lang="kk-KZ" sz="2800" i="1" dirty="0" smtClean="0">
                <a:solidFill>
                  <a:srgbClr val="002060"/>
                </a:solidFill>
                <a:latin typeface="Times New Roman" panose="02020603050405020304" pitchFamily="18" charset="0"/>
                <a:cs typeface="Times New Roman" panose="02020603050405020304" pitchFamily="18" charset="0"/>
              </a:rPr>
              <a:t>«Бір сағатта 60 минут бар»; </a:t>
            </a:r>
            <a:r>
              <a:rPr lang="kk-KZ" sz="2800" dirty="0" smtClean="0">
                <a:solidFill>
                  <a:srgbClr val="002060"/>
                </a:solidFill>
                <a:latin typeface="Times New Roman" panose="02020603050405020304" pitchFamily="18" charset="0"/>
                <a:cs typeface="Times New Roman" panose="02020603050405020304" pitchFamily="18" charset="0"/>
              </a:rPr>
              <a:t>Нақты емес ақпарат – </a:t>
            </a:r>
            <a:r>
              <a:rPr lang="kk-KZ" sz="2800" i="1" dirty="0" smtClean="0">
                <a:solidFill>
                  <a:srgbClr val="002060"/>
                </a:solidFill>
                <a:latin typeface="Times New Roman" panose="02020603050405020304" pitchFamily="18" charset="0"/>
                <a:cs typeface="Times New Roman" panose="02020603050405020304" pitchFamily="18" charset="0"/>
              </a:rPr>
              <a:t>«Марста тіршілік бар</a:t>
            </a:r>
            <a:r>
              <a:rPr lang="kk-KZ" sz="2800" dirty="0" smtClean="0">
                <a:solidFill>
                  <a:srgbClr val="002060"/>
                </a:solidFill>
                <a:latin typeface="Times New Roman" panose="02020603050405020304" pitchFamily="18" charset="0"/>
                <a:cs typeface="Times New Roman" panose="02020603050405020304" pitchFamily="18" charset="0"/>
              </a:rPr>
              <a:t>».</a:t>
            </a:r>
          </a:p>
          <a:p>
            <a:pPr marL="0" indent="0" algn="just">
              <a:spcBef>
                <a:spcPts val="0"/>
              </a:spcBef>
              <a:buNone/>
            </a:pPr>
            <a:r>
              <a:rPr lang="kk-KZ" sz="2800" b="1" dirty="0" smtClean="0">
                <a:solidFill>
                  <a:srgbClr val="002060"/>
                </a:solidFill>
                <a:latin typeface="Times New Roman" panose="02020603050405020304" pitchFamily="18" charset="0"/>
                <a:cs typeface="Times New Roman" panose="02020603050405020304" pitchFamily="18" charset="0"/>
              </a:rPr>
              <a:t>	</a:t>
            </a:r>
            <a:r>
              <a:rPr lang="kk-KZ" sz="2800" b="1" dirty="0" smtClean="0">
                <a:solidFill>
                  <a:srgbClr val="0070C0"/>
                </a:solidFill>
                <a:latin typeface="Times New Roman" panose="02020603050405020304" pitchFamily="18" charset="0"/>
                <a:cs typeface="Times New Roman" panose="02020603050405020304" pitchFamily="18" charset="0"/>
              </a:rPr>
              <a:t>Құндылығы. </a:t>
            </a:r>
            <a:r>
              <a:rPr lang="kk-KZ" sz="2800" dirty="0" smtClean="0">
                <a:solidFill>
                  <a:srgbClr val="002060"/>
                </a:solidFill>
                <a:latin typeface="Times New Roman" panose="02020603050405020304" pitchFamily="18" charset="0"/>
                <a:cs typeface="Times New Roman" panose="02020603050405020304" pitchFamily="18" charset="0"/>
              </a:rPr>
              <a:t>Құнды ақпарат  қойылған мәселені шешіп,  мақсатқа жетуге  мүмкіндік береді. </a:t>
            </a:r>
            <a:r>
              <a:rPr lang="kk-KZ" sz="2800" u="sng" dirty="0" smtClean="0">
                <a:solidFill>
                  <a:srgbClr val="002060"/>
                </a:solidFill>
                <a:latin typeface="Times New Roman" panose="02020603050405020304" pitchFamily="18" charset="0"/>
                <a:cs typeface="Times New Roman" panose="02020603050405020304" pitchFamily="18" charset="0"/>
              </a:rPr>
              <a:t>Мысалы: </a:t>
            </a:r>
            <a:r>
              <a:rPr lang="kk-KZ" sz="2800" dirty="0" smtClean="0">
                <a:solidFill>
                  <a:srgbClr val="002060"/>
                </a:solidFill>
                <a:latin typeface="Times New Roman" panose="02020603050405020304" pitchFamily="18" charset="0"/>
                <a:cs typeface="Times New Roman" panose="02020603050405020304" pitchFamily="18" charset="0"/>
              </a:rPr>
              <a:t>  </a:t>
            </a:r>
            <a:r>
              <a:rPr lang="kk-KZ" sz="2800" i="1" dirty="0" smtClean="0">
                <a:solidFill>
                  <a:srgbClr val="002060"/>
                </a:solidFill>
                <a:latin typeface="Times New Roman" panose="02020603050405020304" pitchFamily="18" charset="0"/>
                <a:cs typeface="Times New Roman" panose="02020603050405020304" pitchFamily="18" charset="0"/>
              </a:rPr>
              <a:t>«Бүгін күн суық, жылы киініңіздер».</a:t>
            </a:r>
          </a:p>
          <a:p>
            <a:pPr marL="0" indent="0" algn="just">
              <a:spcBef>
                <a:spcPts val="0"/>
              </a:spcBef>
              <a:buNone/>
            </a:pPr>
            <a:r>
              <a:rPr lang="kk-KZ" sz="2800" b="1" dirty="0" smtClean="0">
                <a:solidFill>
                  <a:srgbClr val="002060"/>
                </a:solidFill>
                <a:latin typeface="Times New Roman" panose="02020603050405020304" pitchFamily="18" charset="0"/>
                <a:cs typeface="Times New Roman" panose="02020603050405020304" pitchFamily="18" charset="0"/>
              </a:rPr>
              <a:t>	</a:t>
            </a:r>
            <a:r>
              <a:rPr lang="kk-KZ" sz="2800" b="1" dirty="0" smtClean="0">
                <a:solidFill>
                  <a:srgbClr val="0070C0"/>
                </a:solidFill>
                <a:latin typeface="Times New Roman" panose="02020603050405020304" pitchFamily="18" charset="0"/>
                <a:cs typeface="Times New Roman" panose="02020603050405020304" pitchFamily="18" charset="0"/>
              </a:rPr>
              <a:t>Толықтығы. </a:t>
            </a:r>
            <a:r>
              <a:rPr lang="kk-KZ" sz="2800" dirty="0" smtClean="0">
                <a:solidFill>
                  <a:srgbClr val="002060"/>
                </a:solidFill>
                <a:latin typeface="Times New Roman" panose="02020603050405020304" pitchFamily="18" charset="0"/>
                <a:cs typeface="Times New Roman" panose="02020603050405020304" pitchFamily="18" charset="0"/>
              </a:rPr>
              <a:t>Шешім қабылдау үшін мәліметтердің жеткілікті болуын немесе  солардың негізінде жаңа деректер құруын сипаттайды. </a:t>
            </a:r>
            <a:r>
              <a:rPr lang="kk-KZ" sz="2800" u="sng" dirty="0" smtClean="0">
                <a:solidFill>
                  <a:srgbClr val="002060"/>
                </a:solidFill>
                <a:latin typeface="Times New Roman" panose="02020603050405020304" pitchFamily="18" charset="0"/>
                <a:cs typeface="Times New Roman" panose="02020603050405020304" pitchFamily="18" charset="0"/>
              </a:rPr>
              <a:t>Мысалы</a:t>
            </a:r>
            <a:r>
              <a:rPr lang="kk-KZ" sz="2800" dirty="0" smtClean="0">
                <a:solidFill>
                  <a:srgbClr val="002060"/>
                </a:solidFill>
                <a:latin typeface="Times New Roman" panose="02020603050405020304" pitchFamily="18" charset="0"/>
                <a:cs typeface="Times New Roman" panose="02020603050405020304" pitchFamily="18" charset="0"/>
              </a:rPr>
              <a:t>, толық ақпарат: </a:t>
            </a:r>
            <a:r>
              <a:rPr lang="kk-KZ" sz="2800" i="1" dirty="0" smtClean="0">
                <a:solidFill>
                  <a:srgbClr val="002060"/>
                </a:solidFill>
                <a:latin typeface="Times New Roman" panose="02020603050405020304" pitchFamily="18" charset="0"/>
                <a:cs typeface="Times New Roman" panose="02020603050405020304" pitchFamily="18" charset="0"/>
              </a:rPr>
              <a:t>«Менің туған күнім 4 маусым»</a:t>
            </a:r>
            <a:r>
              <a:rPr lang="kk-KZ" sz="2800" dirty="0" smtClean="0">
                <a:solidFill>
                  <a:srgbClr val="002060"/>
                </a:solidFill>
                <a:latin typeface="Times New Roman" panose="02020603050405020304" pitchFamily="18" charset="0"/>
                <a:cs typeface="Times New Roman" panose="02020603050405020304" pitchFamily="18" charset="0"/>
              </a:rPr>
              <a:t>; толық есем ақпарат: </a:t>
            </a:r>
            <a:r>
              <a:rPr lang="kk-KZ" sz="2800" i="1" dirty="0" smtClean="0">
                <a:solidFill>
                  <a:srgbClr val="002060"/>
                </a:solidFill>
                <a:latin typeface="Times New Roman" panose="02020603050405020304" pitchFamily="18" charset="0"/>
                <a:cs typeface="Times New Roman" panose="02020603050405020304" pitchFamily="18" charset="0"/>
              </a:rPr>
              <a:t>«Туған күнім жазда».</a:t>
            </a:r>
          </a:p>
          <a:p>
            <a:pPr marL="0" indent="0">
              <a:spcBef>
                <a:spcPts val="0"/>
              </a:spcBef>
              <a:buNone/>
            </a:pPr>
            <a:r>
              <a:rPr lang="kk-KZ" sz="2800" b="1" dirty="0" smtClean="0">
                <a:solidFill>
                  <a:srgbClr val="002060"/>
                </a:solidFill>
                <a:latin typeface="Times New Roman" panose="02020603050405020304" pitchFamily="18" charset="0"/>
                <a:cs typeface="Times New Roman" panose="02020603050405020304" pitchFamily="18" charset="0"/>
              </a:rPr>
              <a:t>	</a:t>
            </a:r>
            <a:endParaRPr lang="ru-RU" sz="2800" i="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7079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505884" y="488951"/>
            <a:ext cx="10295466" cy="5854699"/>
          </a:xfrm>
        </p:spPr>
        <p:txBody>
          <a:bodyPr>
            <a:normAutofit lnSpcReduction="10000"/>
          </a:bodyPr>
          <a:lstStyle/>
          <a:p>
            <a:pPr marL="0" indent="0" algn="just">
              <a:spcBef>
                <a:spcPts val="0"/>
              </a:spcBef>
              <a:buNone/>
            </a:pPr>
            <a:r>
              <a:rPr lang="kk-KZ" sz="2400" b="1" dirty="0" smtClean="0">
                <a:solidFill>
                  <a:srgbClr val="0070C0"/>
                </a:solidFill>
                <a:latin typeface="Times New Roman" panose="02020603050405020304" pitchFamily="18" charset="0"/>
                <a:cs typeface="Times New Roman" panose="02020603050405020304" pitchFamily="18" charset="0"/>
              </a:rPr>
              <a:t>	</a:t>
            </a:r>
            <a:r>
              <a:rPr lang="kk-KZ" sz="2800" b="1" dirty="0" smtClean="0">
                <a:solidFill>
                  <a:srgbClr val="0070C0"/>
                </a:solidFill>
                <a:latin typeface="Times New Roman" panose="02020603050405020304" pitchFamily="18" charset="0"/>
                <a:cs typeface="Times New Roman" panose="02020603050405020304" pitchFamily="18" charset="0"/>
              </a:rPr>
              <a:t>Объекттивтілігі</a:t>
            </a:r>
            <a:r>
              <a:rPr lang="kk-KZ" sz="2800" b="1" dirty="0">
                <a:solidFill>
                  <a:srgbClr val="0070C0"/>
                </a:solidFill>
                <a:latin typeface="Times New Roman" panose="02020603050405020304" pitchFamily="18" charset="0"/>
                <a:cs typeface="Times New Roman" panose="02020603050405020304" pitchFamily="18" charset="0"/>
              </a:rPr>
              <a:t>.</a:t>
            </a:r>
            <a:r>
              <a:rPr lang="kk-KZ" sz="2800" b="1" i="1" dirty="0">
                <a:solidFill>
                  <a:srgbClr val="0070C0"/>
                </a:solidFill>
                <a:latin typeface="Times New Roman" panose="02020603050405020304" pitchFamily="18" charset="0"/>
                <a:cs typeface="Times New Roman" panose="02020603050405020304" pitchFamily="18" charset="0"/>
              </a:rPr>
              <a:t>  </a:t>
            </a:r>
            <a:r>
              <a:rPr lang="kk-KZ" sz="2800" dirty="0">
                <a:solidFill>
                  <a:srgbClr val="002060"/>
                </a:solidFill>
                <a:latin typeface="Times New Roman" panose="02020603050405020304" pitchFamily="18" charset="0"/>
                <a:cs typeface="Times New Roman" panose="02020603050405020304" pitchFamily="18" charset="0"/>
              </a:rPr>
              <a:t>Объективті ақпарат – тексеруге  және өлшеуге болатын ақпарат. </a:t>
            </a:r>
            <a:r>
              <a:rPr lang="kk-KZ" sz="2800" u="sng" dirty="0">
                <a:solidFill>
                  <a:srgbClr val="002060"/>
                </a:solidFill>
                <a:latin typeface="Times New Roman" panose="02020603050405020304" pitchFamily="18" charset="0"/>
                <a:cs typeface="Times New Roman" panose="02020603050405020304" pitchFamily="18" charset="0"/>
              </a:rPr>
              <a:t>Мысалы:</a:t>
            </a:r>
            <a:r>
              <a:rPr lang="kk-KZ" sz="2800" dirty="0">
                <a:solidFill>
                  <a:srgbClr val="002060"/>
                </a:solidFill>
                <a:latin typeface="Times New Roman" panose="02020603050405020304" pitchFamily="18" charset="0"/>
                <a:cs typeface="Times New Roman" panose="02020603050405020304" pitchFamily="18" charset="0"/>
              </a:rPr>
              <a:t> </a:t>
            </a:r>
            <a:r>
              <a:rPr lang="kk-KZ" sz="2800" i="1" dirty="0">
                <a:solidFill>
                  <a:srgbClr val="002060"/>
                </a:solidFill>
                <a:latin typeface="Times New Roman" panose="02020603050405020304" pitchFamily="18" charset="0"/>
                <a:cs typeface="Times New Roman" panose="02020603050405020304" pitchFamily="18" charset="0"/>
              </a:rPr>
              <a:t>«Қазақстанның астанасы – Нұр –Сұлтан қаласы»</a:t>
            </a:r>
          </a:p>
          <a:p>
            <a:pPr marL="0" indent="0" algn="just">
              <a:spcBef>
                <a:spcPts val="0"/>
              </a:spcBef>
              <a:buNone/>
            </a:pPr>
            <a:r>
              <a:rPr lang="kk-KZ" sz="2800" b="1" dirty="0">
                <a:solidFill>
                  <a:srgbClr val="002060"/>
                </a:solidFill>
                <a:latin typeface="Times New Roman" panose="02020603050405020304" pitchFamily="18" charset="0"/>
                <a:cs typeface="Times New Roman" panose="02020603050405020304" pitchFamily="18" charset="0"/>
              </a:rPr>
              <a:t> 	</a:t>
            </a:r>
            <a:r>
              <a:rPr lang="kk-KZ" sz="2800" b="1" dirty="0">
                <a:solidFill>
                  <a:srgbClr val="0070C0"/>
                </a:solidFill>
                <a:latin typeface="Times New Roman" panose="02020603050405020304" pitchFamily="18" charset="0"/>
                <a:cs typeface="Times New Roman" panose="02020603050405020304" pitchFamily="18" charset="0"/>
              </a:rPr>
              <a:t>Субъективтілігі.  </a:t>
            </a:r>
            <a:r>
              <a:rPr lang="kk-KZ" sz="2800" dirty="0">
                <a:solidFill>
                  <a:srgbClr val="002060"/>
                </a:solidFill>
                <a:latin typeface="Times New Roman" panose="02020603050405020304" pitchFamily="18" charset="0"/>
                <a:cs typeface="Times New Roman" panose="02020603050405020304" pitchFamily="18" charset="0"/>
              </a:rPr>
              <a:t>Субъективті ақпарат  адам факторына қатысты</a:t>
            </a:r>
            <a:r>
              <a:rPr lang="kk-KZ" sz="2800" b="1" dirty="0">
                <a:solidFill>
                  <a:srgbClr val="002060"/>
                </a:solidFill>
                <a:latin typeface="Times New Roman" panose="02020603050405020304" pitchFamily="18" charset="0"/>
                <a:cs typeface="Times New Roman" panose="02020603050405020304" pitchFamily="18" charset="0"/>
              </a:rPr>
              <a:t>. </a:t>
            </a:r>
            <a:r>
              <a:rPr lang="kk-KZ" sz="2800" u="sng" dirty="0">
                <a:solidFill>
                  <a:srgbClr val="002060"/>
                </a:solidFill>
                <a:latin typeface="Times New Roman" panose="02020603050405020304" pitchFamily="18" charset="0"/>
                <a:cs typeface="Times New Roman" panose="02020603050405020304" pitchFamily="18" charset="0"/>
              </a:rPr>
              <a:t>Мысалы</a:t>
            </a:r>
            <a:r>
              <a:rPr lang="kk-KZ" sz="2800" dirty="0">
                <a:solidFill>
                  <a:srgbClr val="002060"/>
                </a:solidFill>
                <a:latin typeface="Times New Roman" panose="02020603050405020304" pitchFamily="18" charset="0"/>
                <a:cs typeface="Times New Roman" panose="02020603050405020304" pitchFamily="18" charset="0"/>
              </a:rPr>
              <a:t>: </a:t>
            </a:r>
            <a:r>
              <a:rPr lang="kk-KZ" sz="2800" i="1" dirty="0">
                <a:solidFill>
                  <a:srgbClr val="002060"/>
                </a:solidFill>
                <a:latin typeface="Times New Roman" panose="02020603050405020304" pitchFamily="18" charset="0"/>
                <a:cs typeface="Times New Roman" panose="02020603050405020304" pitchFamily="18" charset="0"/>
              </a:rPr>
              <a:t>«9- сыныптағы  оқушылардың барлығы  жақсы оқиды»</a:t>
            </a:r>
          </a:p>
          <a:p>
            <a:pPr marL="0" indent="0" algn="just">
              <a:spcBef>
                <a:spcPts val="0"/>
              </a:spcBef>
              <a:buNone/>
            </a:pPr>
            <a:r>
              <a:rPr lang="kk-KZ" sz="2800" b="1" dirty="0">
                <a:solidFill>
                  <a:srgbClr val="0070C0"/>
                </a:solidFill>
                <a:latin typeface="Times New Roman" panose="02020603050405020304" pitchFamily="18" charset="0"/>
                <a:cs typeface="Times New Roman" panose="02020603050405020304" pitchFamily="18" charset="0"/>
              </a:rPr>
              <a:t>	Қолжетімділік. </a:t>
            </a:r>
            <a:r>
              <a:rPr lang="kk-KZ" sz="2800" dirty="0">
                <a:solidFill>
                  <a:srgbClr val="002060"/>
                </a:solidFill>
                <a:latin typeface="Times New Roman" panose="02020603050405020304" pitchFamily="18" charset="0"/>
                <a:cs typeface="Times New Roman" panose="02020603050405020304" pitchFamily="18" charset="0"/>
              </a:rPr>
              <a:t>Қажет болған  жағдайда  ақпаратты алу  мүмкіндігі. </a:t>
            </a:r>
            <a:r>
              <a:rPr lang="kk-KZ" sz="2800" u="sng" dirty="0">
                <a:solidFill>
                  <a:srgbClr val="002060"/>
                </a:solidFill>
                <a:latin typeface="Times New Roman" panose="02020603050405020304" pitchFamily="18" charset="0"/>
                <a:cs typeface="Times New Roman" panose="02020603050405020304" pitchFamily="18" charset="0"/>
              </a:rPr>
              <a:t>Мысалы</a:t>
            </a:r>
            <a:r>
              <a:rPr lang="kk-KZ" sz="2800" dirty="0">
                <a:solidFill>
                  <a:srgbClr val="002060"/>
                </a:solidFill>
                <a:latin typeface="Times New Roman" panose="02020603050405020304" pitchFamily="18" charset="0"/>
                <a:cs typeface="Times New Roman" panose="02020603050405020304" pitchFamily="18" charset="0"/>
              </a:rPr>
              <a:t>, </a:t>
            </a:r>
            <a:r>
              <a:rPr lang="kk-KZ" sz="2800" i="1" dirty="0">
                <a:solidFill>
                  <a:srgbClr val="002060"/>
                </a:solidFill>
                <a:latin typeface="Times New Roman" panose="02020603050405020304" pitchFamily="18" charset="0"/>
                <a:cs typeface="Times New Roman" panose="02020603050405020304" pitchFamily="18" charset="0"/>
              </a:rPr>
              <a:t>егер сенде компьютер жок болса, онда  кітаптағы ақпарат саған қолжетімді.</a:t>
            </a:r>
          </a:p>
          <a:p>
            <a:pPr marL="0" indent="0" algn="just">
              <a:spcBef>
                <a:spcPts val="0"/>
              </a:spcBef>
              <a:buNone/>
            </a:pPr>
            <a:r>
              <a:rPr lang="kk-KZ" sz="2800" b="1" dirty="0">
                <a:solidFill>
                  <a:srgbClr val="0070C0"/>
                </a:solidFill>
                <a:latin typeface="Times New Roman" panose="02020603050405020304" pitchFamily="18" charset="0"/>
                <a:cs typeface="Times New Roman" panose="02020603050405020304" pitchFamily="18" charset="0"/>
              </a:rPr>
              <a:t>	Анықтылығы. </a:t>
            </a:r>
            <a:r>
              <a:rPr lang="kk-KZ" sz="2800" dirty="0">
                <a:solidFill>
                  <a:srgbClr val="002060"/>
                </a:solidFill>
                <a:latin typeface="Times New Roman" panose="02020603050405020304" pitchFamily="18" charset="0"/>
                <a:cs typeface="Times New Roman" panose="02020603050405020304" pitchFamily="18" charset="0"/>
              </a:rPr>
              <a:t>Ақпарат алушы үшін  </a:t>
            </a:r>
            <a:r>
              <a:rPr lang="kk-KZ" sz="2800" dirty="0" smtClean="0">
                <a:solidFill>
                  <a:srgbClr val="002060"/>
                </a:solidFill>
                <a:latin typeface="Times New Roman" panose="02020603050405020304" pitchFamily="18" charset="0"/>
                <a:cs typeface="Times New Roman" panose="02020603050405020304" pitchFamily="18" charset="0"/>
              </a:rPr>
              <a:t>колжетімді тілде </a:t>
            </a:r>
            <a:r>
              <a:rPr lang="kk-KZ" sz="2800" dirty="0">
                <a:solidFill>
                  <a:srgbClr val="002060"/>
                </a:solidFill>
                <a:latin typeface="Times New Roman" panose="02020603050405020304" pitchFamily="18" charset="0"/>
                <a:cs typeface="Times New Roman" panose="02020603050405020304" pitchFamily="18" charset="0"/>
              </a:rPr>
              <a:t>көрсетілген ақпарат, анық, ақпарат болып табылады. </a:t>
            </a:r>
            <a:r>
              <a:rPr lang="kk-KZ" sz="2800" u="sng" dirty="0">
                <a:solidFill>
                  <a:srgbClr val="002060"/>
                </a:solidFill>
                <a:latin typeface="Times New Roman" panose="02020603050405020304" pitchFamily="18" charset="0"/>
                <a:cs typeface="Times New Roman" panose="02020603050405020304" pitchFamily="18" charset="0"/>
              </a:rPr>
              <a:t>Мысалы,</a:t>
            </a:r>
            <a:r>
              <a:rPr lang="kk-KZ" sz="2800" dirty="0">
                <a:solidFill>
                  <a:srgbClr val="002060"/>
                </a:solidFill>
                <a:latin typeface="Times New Roman" panose="02020603050405020304" pitchFamily="18" charset="0"/>
                <a:cs typeface="Times New Roman" panose="02020603050405020304" pitchFamily="18" charset="0"/>
              </a:rPr>
              <a:t> </a:t>
            </a:r>
            <a:r>
              <a:rPr lang="kk-KZ" sz="2800" i="1" dirty="0">
                <a:solidFill>
                  <a:srgbClr val="002060"/>
                </a:solidFill>
                <a:latin typeface="Times New Roman" panose="02020603050405020304" pitchFamily="18" charset="0"/>
                <a:cs typeface="Times New Roman" panose="02020603050405020304" pitchFamily="18" charset="0"/>
              </a:rPr>
              <a:t>сіз үшін ғимараттың кіре берісінде  жазылған ақпарап  қазақ тілінде болса, онда ол түсінікті, егер ақпарат  жапон тілінде жазылса, ол сіз үшін түсініксіз.</a:t>
            </a:r>
          </a:p>
          <a:p>
            <a:pPr marL="0" indent="0" algn="just">
              <a:spcBef>
                <a:spcPts val="0"/>
              </a:spcBef>
              <a:buNone/>
            </a:pPr>
            <a:endParaRPr lang="ru-RU" sz="2400" i="1" dirty="0">
              <a:solidFill>
                <a:srgbClr val="0070C0"/>
              </a:solidFill>
              <a:latin typeface="Times New Roman" panose="02020603050405020304" pitchFamily="18" charset="0"/>
              <a:cs typeface="Times New Roman" panose="02020603050405020304" pitchFamily="18" charset="0"/>
            </a:endParaRPr>
          </a:p>
          <a:p>
            <a:pPr algn="just"/>
            <a:endParaRPr lang="ru-RU" sz="2400" dirty="0"/>
          </a:p>
        </p:txBody>
      </p:sp>
    </p:spTree>
    <p:extLst>
      <p:ext uri="{BB962C8B-B14F-4D97-AF65-F5344CB8AC3E}">
        <p14:creationId xmlns:p14="http://schemas.microsoft.com/office/powerpoint/2010/main" val="1375409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06319" y="365323"/>
            <a:ext cx="10497744" cy="1007488"/>
          </a:xfrm>
        </p:spPr>
        <p:txBody>
          <a:bodyPr>
            <a:normAutofit/>
          </a:bodyPr>
          <a:lstStyle/>
          <a:p>
            <a:pPr algn="ctr"/>
            <a:r>
              <a:rPr lang="ru-RU" sz="2400" b="1" dirty="0" err="1" smtClean="0">
                <a:solidFill>
                  <a:srgbClr val="002060"/>
                </a:solidFill>
                <a:latin typeface="Times New Roman" panose="02020603050405020304" pitchFamily="18" charset="0"/>
                <a:cs typeface="Times New Roman" panose="02020603050405020304" pitchFamily="18" charset="0"/>
              </a:rPr>
              <a:t>Компьютерде</a:t>
            </a:r>
            <a:r>
              <a:rPr lang="ru-RU" sz="2400" b="1" dirty="0" smtClean="0">
                <a:solidFill>
                  <a:srgbClr val="002060"/>
                </a:solidFill>
                <a:latin typeface="Times New Roman" panose="02020603050405020304" pitchFamily="18" charset="0"/>
                <a:cs typeface="Times New Roman" panose="02020603050405020304" pitchFamily="18" charset="0"/>
              </a:rPr>
              <a:t> </a:t>
            </a:r>
            <a:r>
              <a:rPr lang="ru-RU" sz="2400" b="1" dirty="0" err="1" smtClean="0">
                <a:solidFill>
                  <a:srgbClr val="002060"/>
                </a:solidFill>
                <a:latin typeface="Times New Roman" panose="02020603050405020304" pitchFamily="18" charset="0"/>
                <a:cs typeface="Times New Roman" panose="02020603050405020304" pitchFamily="18" charset="0"/>
              </a:rPr>
              <a:t>ұзақ</a:t>
            </a:r>
            <a:r>
              <a:rPr lang="ru-RU" sz="2400" b="1" dirty="0" smtClean="0">
                <a:solidFill>
                  <a:srgbClr val="002060"/>
                </a:solidFill>
                <a:latin typeface="Times New Roman" panose="02020603050405020304" pitchFamily="18" charset="0"/>
                <a:cs typeface="Times New Roman" panose="02020603050405020304" pitchFamily="18" charset="0"/>
              </a:rPr>
              <a:t> </a:t>
            </a:r>
            <a:r>
              <a:rPr lang="ru-RU" sz="2400" b="1" dirty="0" err="1" smtClean="0">
                <a:solidFill>
                  <a:srgbClr val="002060"/>
                </a:solidFill>
                <a:latin typeface="Times New Roman" panose="02020603050405020304" pitchFamily="18" charset="0"/>
                <a:cs typeface="Times New Roman" panose="02020603050405020304" pitchFamily="18" charset="0"/>
              </a:rPr>
              <a:t>уақыт</a:t>
            </a:r>
            <a:r>
              <a:rPr lang="ru-RU" sz="2400" b="1" dirty="0" smtClean="0">
                <a:solidFill>
                  <a:srgbClr val="002060"/>
                </a:solidFill>
                <a:latin typeface="Times New Roman" panose="02020603050405020304" pitchFamily="18" charset="0"/>
                <a:cs typeface="Times New Roman" panose="02020603050405020304" pitchFamily="18" charset="0"/>
              </a:rPr>
              <a:t> </a:t>
            </a:r>
            <a:r>
              <a:rPr lang="ru-RU" sz="2400" b="1" dirty="0" err="1" smtClean="0">
                <a:solidFill>
                  <a:srgbClr val="002060"/>
                </a:solidFill>
                <a:latin typeface="Times New Roman" panose="02020603050405020304" pitchFamily="18" charset="0"/>
                <a:cs typeface="Times New Roman" panose="02020603050405020304" pitchFamily="18" charset="0"/>
              </a:rPr>
              <a:t>жұмыс</a:t>
            </a:r>
            <a:r>
              <a:rPr lang="ru-RU" sz="2400" b="1" dirty="0" smtClean="0">
                <a:solidFill>
                  <a:srgbClr val="002060"/>
                </a:solidFill>
                <a:latin typeface="Times New Roman" panose="02020603050405020304" pitchFamily="18" charset="0"/>
                <a:cs typeface="Times New Roman" panose="02020603050405020304" pitchFamily="18" charset="0"/>
              </a:rPr>
              <a:t> </a:t>
            </a:r>
            <a:r>
              <a:rPr lang="ru-RU" sz="2400" b="1" dirty="0" err="1" smtClean="0">
                <a:solidFill>
                  <a:srgbClr val="002060"/>
                </a:solidFill>
                <a:latin typeface="Times New Roman" panose="02020603050405020304" pitchFamily="18" charset="0"/>
                <a:cs typeface="Times New Roman" panose="02020603050405020304" pitchFamily="18" charset="0"/>
              </a:rPr>
              <a:t>істеу</a:t>
            </a:r>
            <a:r>
              <a:rPr lang="ru-RU" sz="2400" b="1" dirty="0" smtClean="0">
                <a:solidFill>
                  <a:srgbClr val="002060"/>
                </a:solidFill>
                <a:latin typeface="Times New Roman" panose="02020603050405020304" pitchFamily="18" charset="0"/>
                <a:cs typeface="Times New Roman" panose="02020603050405020304" pitchFamily="18" charset="0"/>
              </a:rPr>
              <a:t> </a:t>
            </a:r>
            <a:r>
              <a:rPr lang="ru-RU" sz="2400" b="1" dirty="0" err="1" smtClean="0">
                <a:solidFill>
                  <a:srgbClr val="002060"/>
                </a:solidFill>
                <a:latin typeface="Times New Roman" panose="02020603050405020304" pitchFamily="18" charset="0"/>
                <a:cs typeface="Times New Roman" panose="02020603050405020304" pitchFamily="18" charset="0"/>
              </a:rPr>
              <a:t>тәуекелін</a:t>
            </a:r>
            <a:r>
              <a:rPr lang="ru-RU" sz="2400" b="1" dirty="0" smtClean="0">
                <a:solidFill>
                  <a:srgbClr val="002060"/>
                </a:solidFill>
                <a:latin typeface="Times New Roman" panose="02020603050405020304" pitchFamily="18" charset="0"/>
                <a:cs typeface="Times New Roman" panose="02020603050405020304" pitchFamily="18" charset="0"/>
              </a:rPr>
              <a:t> </a:t>
            </a:r>
            <a:r>
              <a:rPr lang="ru-RU" sz="2400" b="1" dirty="0" err="1" smtClean="0">
                <a:solidFill>
                  <a:srgbClr val="002060"/>
                </a:solidFill>
                <a:latin typeface="Times New Roman" panose="02020603050405020304" pitchFamily="18" charset="0"/>
                <a:cs typeface="Times New Roman" panose="02020603050405020304" pitchFamily="18" charset="0"/>
              </a:rPr>
              <a:t>сыни</a:t>
            </a:r>
            <a:r>
              <a:rPr lang="ru-RU" sz="2400" b="1" dirty="0" smtClean="0">
                <a:solidFill>
                  <a:srgbClr val="002060"/>
                </a:solidFill>
                <a:latin typeface="Times New Roman" panose="02020603050405020304" pitchFamily="18" charset="0"/>
                <a:cs typeface="Times New Roman" panose="02020603050405020304" pitchFamily="18" charset="0"/>
              </a:rPr>
              <a:t> </a:t>
            </a:r>
            <a:r>
              <a:rPr lang="ru-RU" sz="2400" b="1" dirty="0" err="1" smtClean="0">
                <a:solidFill>
                  <a:srgbClr val="002060"/>
                </a:solidFill>
                <a:latin typeface="Times New Roman" panose="02020603050405020304" pitchFamily="18" charset="0"/>
                <a:cs typeface="Times New Roman" panose="02020603050405020304" pitchFamily="18" charset="0"/>
              </a:rPr>
              <a:t>түрде</a:t>
            </a:r>
            <a:r>
              <a:rPr lang="ru-RU" sz="2400" b="1" dirty="0" smtClean="0">
                <a:solidFill>
                  <a:srgbClr val="002060"/>
                </a:solidFill>
                <a:latin typeface="Times New Roman" panose="02020603050405020304" pitchFamily="18" charset="0"/>
                <a:cs typeface="Times New Roman" panose="02020603050405020304" pitchFamily="18" charset="0"/>
              </a:rPr>
              <a:t> </a:t>
            </a:r>
            <a:r>
              <a:rPr lang="ru-RU" sz="2400" b="1" dirty="0" err="1" smtClean="0">
                <a:solidFill>
                  <a:srgbClr val="002060"/>
                </a:solidFill>
                <a:latin typeface="Times New Roman" panose="02020603050405020304" pitchFamily="18" charset="0"/>
                <a:cs typeface="Times New Roman" panose="02020603050405020304" pitchFamily="18" charset="0"/>
              </a:rPr>
              <a:t>бағалау</a:t>
            </a:r>
            <a:endParaRPr lang="ru-RU" sz="2400" b="1" dirty="0">
              <a:solidFill>
                <a:srgbClr val="002060"/>
              </a:solidFill>
              <a:latin typeface="Times New Roman" panose="02020603050405020304" pitchFamily="18" charset="0"/>
              <a:cs typeface="Times New Roman" panose="02020603050405020304" pitchFamily="18" charset="0"/>
            </a:endParaRPr>
          </a:p>
        </p:txBody>
      </p:sp>
      <p:sp>
        <p:nvSpPr>
          <p:cNvPr id="3" name="Объект 2"/>
          <p:cNvSpPr>
            <a:spLocks noGrp="1"/>
          </p:cNvSpPr>
          <p:nvPr>
            <p:ph idx="1"/>
          </p:nvPr>
        </p:nvSpPr>
        <p:spPr>
          <a:xfrm>
            <a:off x="283463" y="971550"/>
            <a:ext cx="11343455" cy="6057900"/>
          </a:xfrm>
        </p:spPr>
        <p:txBody>
          <a:bodyPr>
            <a:normAutofit/>
          </a:bodyPr>
          <a:lstStyle/>
          <a:p>
            <a:pPr marL="0" indent="0">
              <a:buNone/>
            </a:pPr>
            <a:r>
              <a:rPr lang="kk-KZ" sz="2000" dirty="0" smtClean="0">
                <a:solidFill>
                  <a:srgbClr val="0070C0"/>
                </a:solidFill>
                <a:latin typeface="Times New Roman" panose="02020603050405020304" pitchFamily="18" charset="0"/>
                <a:cs typeface="Times New Roman" panose="02020603050405020304" pitchFamily="18" charset="0"/>
              </a:rPr>
              <a:t> 	</a:t>
            </a:r>
            <a:r>
              <a:rPr lang="kk-KZ" sz="2200" dirty="0" smtClean="0">
                <a:solidFill>
                  <a:srgbClr val="0070C0"/>
                </a:solidFill>
                <a:latin typeface="Times New Roman" panose="02020603050405020304" pitchFamily="18" charset="0"/>
                <a:cs typeface="Times New Roman" panose="02020603050405020304" pitchFamily="18" charset="0"/>
              </a:rPr>
              <a:t>Біріккен ұлттар ұйымының шешімімен </a:t>
            </a:r>
            <a:r>
              <a:rPr lang="kk-KZ" sz="2200" b="1" dirty="0" smtClean="0">
                <a:solidFill>
                  <a:srgbClr val="0070C0"/>
                </a:solidFill>
                <a:latin typeface="Times New Roman" panose="02020603050405020304" pitchFamily="18" charset="0"/>
                <a:cs typeface="Times New Roman" panose="02020603050405020304" pitchFamily="18" charset="0"/>
              </a:rPr>
              <a:t>«ХХІ ғасыр –  ақпараттандыру  ғасыры»</a:t>
            </a:r>
            <a:r>
              <a:rPr lang="kk-KZ" sz="2200" dirty="0" smtClean="0">
                <a:solidFill>
                  <a:srgbClr val="0070C0"/>
                </a:solidFill>
                <a:latin typeface="Times New Roman" panose="02020603050405020304" pitchFamily="18" charset="0"/>
                <a:cs typeface="Times New Roman" panose="02020603050405020304" pitchFamily="18" charset="0"/>
              </a:rPr>
              <a:t> деп аталды. Қазіргі кезде компьютер адам өмірінің  барлық саласына толық енгізілді. Өмірді нотбук, планшет, ұялы телефонсыз елестету қиын. Олардың біздің өмірімізге еніп кеткені соншалықты, кейде  оларға тәуелді болып қалғанымызды да байқамай жатамыз.</a:t>
            </a:r>
          </a:p>
          <a:p>
            <a:pPr marL="0" indent="0">
              <a:spcBef>
                <a:spcPts val="0"/>
              </a:spcBef>
              <a:buNone/>
            </a:pPr>
            <a:r>
              <a:rPr lang="kk-KZ" sz="2200" dirty="0">
                <a:solidFill>
                  <a:srgbClr val="0070C0"/>
                </a:solidFill>
                <a:latin typeface="Times New Roman" panose="02020603050405020304" pitchFamily="18" charset="0"/>
                <a:cs typeface="Times New Roman" panose="02020603050405020304" pitchFamily="18" charset="0"/>
              </a:rPr>
              <a:t>	</a:t>
            </a:r>
            <a:r>
              <a:rPr lang="kk-KZ" sz="2200" dirty="0" smtClean="0">
                <a:solidFill>
                  <a:srgbClr val="0070C0"/>
                </a:solidFill>
                <a:latin typeface="Times New Roman" panose="02020603050405020304" pitchFamily="18" charset="0"/>
                <a:cs typeface="Times New Roman" panose="02020603050405020304" pitchFamily="18" charset="0"/>
              </a:rPr>
              <a:t>Заман ағымынан қалмау керектігі түсінікті, дегенменде  компьютердің адам денсаулығына  әсері біздің қоғамымыздың басты мәселесі болып тұрғанын да ескеру қажет. Компьютерде күні- түні отыру ол әрине зиян.</a:t>
            </a:r>
          </a:p>
          <a:p>
            <a:pPr marL="0" indent="0">
              <a:spcBef>
                <a:spcPts val="0"/>
              </a:spcBef>
              <a:buNone/>
            </a:pPr>
            <a:r>
              <a:rPr lang="kk-KZ" sz="2200" dirty="0">
                <a:solidFill>
                  <a:srgbClr val="0070C0"/>
                </a:solidFill>
                <a:latin typeface="Times New Roman" panose="02020603050405020304" pitchFamily="18" charset="0"/>
                <a:cs typeface="Times New Roman" panose="02020603050405020304" pitchFamily="18" charset="0"/>
              </a:rPr>
              <a:t>	</a:t>
            </a:r>
            <a:r>
              <a:rPr lang="kk-KZ" sz="2200" dirty="0" smtClean="0">
                <a:solidFill>
                  <a:srgbClr val="0070C0"/>
                </a:solidFill>
                <a:latin typeface="Times New Roman" panose="02020603050405020304" pitchFamily="18" charset="0"/>
                <a:cs typeface="Times New Roman" panose="02020603050405020304" pitchFamily="18" charset="0"/>
              </a:rPr>
              <a:t>Енді біз  компьютердің адам ағзасына  зиянды жақтарына тоқталсақ. Төмендегі кестеге назар аударайық:</a:t>
            </a:r>
          </a:p>
          <a:p>
            <a:pPr marL="0" indent="0">
              <a:spcBef>
                <a:spcPts val="0"/>
              </a:spcBef>
              <a:buNone/>
            </a:pPr>
            <a:endParaRPr lang="ru-RU" sz="2000" dirty="0">
              <a:solidFill>
                <a:srgbClr val="0070C0"/>
              </a:solidFill>
              <a:latin typeface="Times New Roman" panose="02020603050405020304" pitchFamily="18" charset="0"/>
              <a:cs typeface="Times New Roman" panose="02020603050405020304" pitchFamily="18" charset="0"/>
            </a:endParaRPr>
          </a:p>
        </p:txBody>
      </p:sp>
      <p:graphicFrame>
        <p:nvGraphicFramePr>
          <p:cNvPr id="5" name="Таблица 4"/>
          <p:cNvGraphicFramePr>
            <a:graphicFrameLocks noGrp="1"/>
          </p:cNvGraphicFramePr>
          <p:nvPr>
            <p:extLst>
              <p:ext uri="{D42A27DB-BD31-4B8C-83A1-F6EECF244321}">
                <p14:modId xmlns:p14="http://schemas.microsoft.com/office/powerpoint/2010/main" val="3603320160"/>
              </p:ext>
            </p:extLst>
          </p:nvPr>
        </p:nvGraphicFramePr>
        <p:xfrm>
          <a:off x="1257300" y="4071939"/>
          <a:ext cx="10215372" cy="2514599"/>
        </p:xfrm>
        <a:graphic>
          <a:graphicData uri="http://schemas.openxmlformats.org/drawingml/2006/table">
            <a:tbl>
              <a:tblPr firstRow="1" bandRow="1">
                <a:tableStyleId>{5C22544A-7EE6-4342-B048-85BDC9FD1C3A}</a:tableStyleId>
              </a:tblPr>
              <a:tblGrid>
                <a:gridCol w="3466466"/>
                <a:gridCol w="6748906"/>
              </a:tblGrid>
              <a:tr h="419100">
                <a:tc>
                  <a:txBody>
                    <a:bodyPr/>
                    <a:lstStyle/>
                    <a:p>
                      <a:pPr algn="ctr"/>
                      <a:r>
                        <a:rPr lang="kk-KZ" sz="2000" dirty="0" smtClean="0">
                          <a:solidFill>
                            <a:srgbClr val="002060"/>
                          </a:solidFill>
                          <a:latin typeface="Times New Roman" panose="02020603050405020304" pitchFamily="18" charset="0"/>
                          <a:cs typeface="Times New Roman" panose="02020603050405020304" pitchFamily="18" charset="0"/>
                        </a:rPr>
                        <a:t>Адам ағзасы</a:t>
                      </a:r>
                      <a:endParaRPr lang="ru-RU" sz="2000" dirty="0">
                        <a:solidFill>
                          <a:srgbClr val="002060"/>
                        </a:solidFill>
                        <a:latin typeface="Times New Roman" panose="02020603050405020304" pitchFamily="18" charset="0"/>
                        <a:cs typeface="Times New Roman" panose="02020603050405020304" pitchFamily="18" charset="0"/>
                      </a:endParaRPr>
                    </a:p>
                  </a:txBody>
                  <a:tcPr/>
                </a:tc>
                <a:tc>
                  <a:txBody>
                    <a:bodyPr/>
                    <a:lstStyle/>
                    <a:p>
                      <a:pPr algn="ctr"/>
                      <a:r>
                        <a:rPr lang="kk-KZ" sz="2000" dirty="0" smtClean="0">
                          <a:solidFill>
                            <a:srgbClr val="002060"/>
                          </a:solidFill>
                          <a:latin typeface="Times New Roman" panose="02020603050405020304" pitchFamily="18" charset="0"/>
                          <a:cs typeface="Times New Roman" panose="02020603050405020304" pitchFamily="18" charset="0"/>
                        </a:rPr>
                        <a:t>Ағзаға әсері</a:t>
                      </a:r>
                      <a:endParaRPr lang="ru-RU" sz="2000" dirty="0">
                        <a:solidFill>
                          <a:srgbClr val="002060"/>
                        </a:solidFill>
                        <a:latin typeface="Times New Roman" panose="02020603050405020304" pitchFamily="18" charset="0"/>
                        <a:cs typeface="Times New Roman" panose="02020603050405020304" pitchFamily="18" charset="0"/>
                      </a:endParaRPr>
                    </a:p>
                  </a:txBody>
                  <a:tcPr/>
                </a:tc>
              </a:tr>
              <a:tr h="1708638">
                <a:tc>
                  <a:txBody>
                    <a:bodyPr/>
                    <a:lstStyle/>
                    <a:p>
                      <a:endParaRPr lang="ru-RU" dirty="0"/>
                    </a:p>
                  </a:txBody>
                  <a:tcPr/>
                </a:tc>
                <a:tc>
                  <a:txBody>
                    <a:bodyPr/>
                    <a:lstStyle/>
                    <a:p>
                      <a:pPr algn="just"/>
                      <a:r>
                        <a:rPr lang="kk-KZ" sz="2000" b="1" dirty="0" smtClean="0">
                          <a:solidFill>
                            <a:srgbClr val="002060"/>
                          </a:solidFill>
                          <a:latin typeface="Times New Roman" panose="02020603050405020304" pitchFamily="18" charset="0"/>
                          <a:cs typeface="Times New Roman" panose="02020603050405020304" pitchFamily="18" charset="0"/>
                        </a:rPr>
                        <a:t>Бұлшық еттер</a:t>
                      </a:r>
                      <a:r>
                        <a:rPr lang="kk-KZ" sz="2000" b="1" baseline="0" dirty="0" smtClean="0">
                          <a:solidFill>
                            <a:srgbClr val="002060"/>
                          </a:solidFill>
                          <a:latin typeface="Times New Roman" panose="02020603050405020304" pitchFamily="18" charset="0"/>
                          <a:cs typeface="Times New Roman" panose="02020603050405020304" pitchFamily="18" charset="0"/>
                        </a:rPr>
                        <a:t> проблемасы.</a:t>
                      </a:r>
                      <a:r>
                        <a:rPr lang="kk-KZ" sz="2000" baseline="0" dirty="0" smtClean="0">
                          <a:solidFill>
                            <a:srgbClr val="002060"/>
                          </a:solidFill>
                          <a:latin typeface="Times New Roman" panose="02020603050405020304" pitchFamily="18" charset="0"/>
                          <a:cs typeface="Times New Roman" panose="02020603050405020304" pitchFamily="18" charset="0"/>
                        </a:rPr>
                        <a:t> Компьютерде ұзақ уақыт  отырған кезде адамның ағзасындағы қан  айналымы бұзылады.  Бұлшық еттер  қозғалыссыз болған кезде  тонусын жоғалтады.  Тонус аз болған сайын, сүйекке,  буындарға және омыртқаға  көп ауырлық түседі.</a:t>
                      </a:r>
                      <a:endParaRPr lang="ru-RU" dirty="0"/>
                    </a:p>
                  </a:txBody>
                  <a:tcPr/>
                </a:tc>
              </a:tr>
              <a:tr h="386861">
                <a:tc>
                  <a:txBody>
                    <a:bodyPr/>
                    <a:lstStyle/>
                    <a:p>
                      <a:endParaRPr lang="ru-RU" dirty="0"/>
                    </a:p>
                  </a:txBody>
                  <a:tcPr/>
                </a:tc>
                <a:tc>
                  <a:txBody>
                    <a:bodyPr/>
                    <a:lstStyle/>
                    <a:p>
                      <a:endParaRPr lang="ru-RU" dirty="0"/>
                    </a:p>
                  </a:txBody>
                  <a:tcPr/>
                </a:tc>
              </a:tr>
            </a:tbl>
          </a:graphicData>
        </a:graphic>
      </p:graphicFrame>
      <p:pic>
        <p:nvPicPr>
          <p:cNvPr id="6" name="Рисунок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2987" y="5114382"/>
            <a:ext cx="1374742" cy="1371261"/>
          </a:xfrm>
          <a:prstGeom prst="rect">
            <a:avLst/>
          </a:prstGeom>
        </p:spPr>
      </p:pic>
    </p:spTree>
    <p:extLst>
      <p:ext uri="{BB962C8B-B14F-4D97-AF65-F5344CB8AC3E}">
        <p14:creationId xmlns:p14="http://schemas.microsoft.com/office/powerpoint/2010/main" val="4026466976"/>
      </p:ext>
    </p:extLst>
  </p:cSld>
  <p:clrMapOvr>
    <a:masterClrMapping/>
  </p:clrMapOvr>
  <p:timing>
    <p:tnLst>
      <p:par>
        <p:cTn id="1" dur="indefinite" restart="never" nodeType="tmRoot"/>
      </p:par>
    </p:tnLst>
  </p:timing>
</p:sld>
</file>

<file path=ppt/theme/theme1.xml><?xml version="1.0" encoding="utf-8"?>
<a:theme xmlns:a="http://schemas.openxmlformats.org/drawingml/2006/main" name="Грань">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1877</TotalTime>
  <Words>549</Words>
  <Application>Microsoft Office PowerPoint</Application>
  <PresentationFormat>Произвольный</PresentationFormat>
  <Paragraphs>84</Paragraphs>
  <Slides>14</Slides>
  <Notes>0</Notes>
  <HiddenSlides>0</HiddenSlides>
  <MMClips>0</MMClips>
  <ScaleCrop>false</ScaleCrop>
  <HeadingPairs>
    <vt:vector size="4" baseType="variant">
      <vt:variant>
        <vt:lpstr>Тема</vt:lpstr>
      </vt:variant>
      <vt:variant>
        <vt:i4>1</vt:i4>
      </vt:variant>
      <vt:variant>
        <vt:lpstr>Заголовки слайдов</vt:lpstr>
      </vt:variant>
      <vt:variant>
        <vt:i4>14</vt:i4>
      </vt:variant>
    </vt:vector>
  </HeadingPairs>
  <TitlesOfParts>
    <vt:vector size="15" baseType="lpstr">
      <vt:lpstr>Грань</vt:lpstr>
      <vt:lpstr> Ақпараттың сипаттары </vt:lpstr>
      <vt:lpstr>Презентация PowerPoint</vt:lpstr>
      <vt:lpstr>Презентация PowerPoint</vt:lpstr>
      <vt:lpstr>Презентация PowerPoint</vt:lpstr>
      <vt:lpstr>Ақпараттың негізгі қасиеттері</vt:lpstr>
      <vt:lpstr>Презентация PowerPoint</vt:lpstr>
      <vt:lpstr>Презентация PowerPoint</vt:lpstr>
      <vt:lpstr>Презентация PowerPoint</vt:lpstr>
      <vt:lpstr>Компьютерде ұзақ уақыт жұмыс істеу тәуекелін сыни түрде бағалау</vt:lpstr>
      <vt:lpstr>Презентация PowerPoint</vt:lpstr>
      <vt:lpstr>Презентация PowerPoint</vt:lpstr>
      <vt:lpstr>Презентация PowerPoint</vt:lpstr>
      <vt:lpstr>Компьютермен жұмыс жасау барысында</vt:lpstr>
      <vt:lpstr>Презентация PowerPoint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Ақпараттың сипаттары</dc:title>
  <dc:creator>Пользователь Windows</dc:creator>
  <cp:lastModifiedBy>Админ</cp:lastModifiedBy>
  <cp:revision>65</cp:revision>
  <dcterms:created xsi:type="dcterms:W3CDTF">2021-02-11T07:02:46Z</dcterms:created>
  <dcterms:modified xsi:type="dcterms:W3CDTF">2021-11-21T08:46:57Z</dcterms:modified>
</cp:coreProperties>
</file>

<file path=docProps/thumbnail.jpeg>
</file>